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Noto Sans" panose="020B0502040504020204" pitchFamily="34" charset="0"/>
      <p:regular r:id="rId24"/>
      <p:bold r:id="rId25"/>
      <p:italic r:id="rId26"/>
      <p:boldItalic r:id="rId27"/>
    </p:embeddedFont>
    <p:embeddedFont>
      <p:font typeface="Noto Sans Bold" panose="020B0802040504020204" charset="0"/>
      <p:regular r:id="rId28"/>
    </p:embeddedFont>
    <p:embeddedFont>
      <p:font typeface="TT Bluescreens" panose="020B0604020202020204" charset="0"/>
      <p:regular r:id="rId29"/>
    </p:embeddedFont>
    <p:embeddedFont>
      <p:font typeface="TT Bluescree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sv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p.powerbi.com/groups/4c3b874e-3ee6-4793-9aaa-4845b001e5c1/reports/80cc8ab7-1d31-44de-b76c-38fc3f958551/ReportSection?experience=power-bi" TargetMode="Externa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p.powerbi.com/groups/4c3b874e-3ee6-4793-9aaa-4845b001e5c1/reports/7a67817d-6d8f-494b-9f61-ec8c0505b039/f9ad06aaf2bbd30e4479?experience=power-bi" TargetMode="Externa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1.png"/><Relationship Id="rId7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2146" y="-2094815"/>
            <a:ext cx="6244293" cy="6247030"/>
          </a:xfrm>
          <a:custGeom>
            <a:avLst/>
            <a:gdLst/>
            <a:ahLst/>
            <a:cxnLst/>
            <a:rect l="l" t="t" r="r" b="b"/>
            <a:pathLst>
              <a:path w="6244293" h="6247030">
                <a:moveTo>
                  <a:pt x="0" y="0"/>
                </a:moveTo>
                <a:lnTo>
                  <a:pt x="6244292" y="0"/>
                </a:lnTo>
                <a:lnTo>
                  <a:pt x="6244292" y="6247030"/>
                </a:lnTo>
                <a:lnTo>
                  <a:pt x="0" y="6247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63528" y="506025"/>
            <a:ext cx="1511904" cy="1511904"/>
          </a:xfrm>
          <a:custGeom>
            <a:avLst/>
            <a:gdLst/>
            <a:ahLst/>
            <a:cxnLst/>
            <a:rect l="l" t="t" r="r" b="b"/>
            <a:pathLst>
              <a:path w="1511904" h="1511904">
                <a:moveTo>
                  <a:pt x="0" y="0"/>
                </a:moveTo>
                <a:lnTo>
                  <a:pt x="1511903" y="0"/>
                </a:lnTo>
                <a:lnTo>
                  <a:pt x="1511903" y="1511903"/>
                </a:lnTo>
                <a:lnTo>
                  <a:pt x="0" y="1511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801570" y="3485665"/>
            <a:ext cx="12748440" cy="8091166"/>
            <a:chOff x="0" y="0"/>
            <a:chExt cx="1000506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005061" cy="6350000"/>
            </a:xfrm>
            <a:custGeom>
              <a:avLst/>
              <a:gdLst/>
              <a:ahLst/>
              <a:cxnLst/>
              <a:rect l="l" t="t" r="r" b="b"/>
              <a:pathLst>
                <a:path w="10005061" h="6350000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1" y="5093970"/>
                    <a:pt x="10005061" y="3642360"/>
                  </a:cubicBezTo>
                  <a:lnTo>
                    <a:pt x="10005061" y="3215640"/>
                  </a:lnTo>
                  <a:lnTo>
                    <a:pt x="10005061" y="3135630"/>
                  </a:lnTo>
                  <a:lnTo>
                    <a:pt x="10005061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solidFill>
              <a:srgbClr val="26282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2814316">
            <a:off x="10877985" y="5800015"/>
            <a:ext cx="1995948" cy="2460337"/>
          </a:xfrm>
          <a:custGeom>
            <a:avLst/>
            <a:gdLst/>
            <a:ahLst/>
            <a:cxnLst/>
            <a:rect l="l" t="t" r="r" b="b"/>
            <a:pathLst>
              <a:path w="1995948" h="2460337">
                <a:moveTo>
                  <a:pt x="0" y="0"/>
                </a:moveTo>
                <a:lnTo>
                  <a:pt x="1995948" y="0"/>
                </a:lnTo>
                <a:lnTo>
                  <a:pt x="1995948" y="2460336"/>
                </a:lnTo>
                <a:lnTo>
                  <a:pt x="0" y="2460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1771555" y="3514240"/>
            <a:ext cx="12688410" cy="8053066"/>
            <a:chOff x="0" y="0"/>
            <a:chExt cx="1000506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05061" cy="6350000"/>
            </a:xfrm>
            <a:custGeom>
              <a:avLst/>
              <a:gdLst/>
              <a:ahLst/>
              <a:cxnLst/>
              <a:rect l="l" t="t" r="r" b="b"/>
              <a:pathLst>
                <a:path w="10005061" h="6350000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1" y="5093970"/>
                    <a:pt x="10005061" y="3642360"/>
                  </a:cubicBezTo>
                  <a:lnTo>
                    <a:pt x="10005061" y="3215640"/>
                  </a:lnTo>
                  <a:lnTo>
                    <a:pt x="10005061" y="3135630"/>
                  </a:lnTo>
                  <a:lnTo>
                    <a:pt x="10005061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blipFill>
              <a:blip r:embed="rId8"/>
              <a:stretch>
                <a:fillRect t="-2520" b="-25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18181" y="90989"/>
            <a:ext cx="13926819" cy="341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36"/>
              </a:lnSpc>
            </a:pPr>
            <a:r>
              <a:rPr lang="en-US" sz="19882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AGRIFARM COMPANY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491414" y="3027578"/>
            <a:ext cx="8767886" cy="1607039"/>
            <a:chOff x="0" y="0"/>
            <a:chExt cx="2309237" cy="4232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09237" cy="423253"/>
            </a:xfrm>
            <a:custGeom>
              <a:avLst/>
              <a:gdLst/>
              <a:ahLst/>
              <a:cxnLst/>
              <a:rect l="l" t="t" r="r" b="b"/>
              <a:pathLst>
                <a:path w="2309237" h="423253">
                  <a:moveTo>
                    <a:pt x="82118" y="0"/>
                  </a:moveTo>
                  <a:lnTo>
                    <a:pt x="2227120" y="0"/>
                  </a:lnTo>
                  <a:cubicBezTo>
                    <a:pt x="2272472" y="0"/>
                    <a:pt x="2309237" y="36765"/>
                    <a:pt x="2309237" y="82118"/>
                  </a:cubicBezTo>
                  <a:lnTo>
                    <a:pt x="2309237" y="341135"/>
                  </a:lnTo>
                  <a:cubicBezTo>
                    <a:pt x="2309237" y="386488"/>
                    <a:pt x="2272472" y="423253"/>
                    <a:pt x="2227120" y="423253"/>
                  </a:cubicBezTo>
                  <a:lnTo>
                    <a:pt x="82118" y="423253"/>
                  </a:lnTo>
                  <a:cubicBezTo>
                    <a:pt x="36765" y="423253"/>
                    <a:pt x="0" y="386488"/>
                    <a:pt x="0" y="341135"/>
                  </a:cubicBezTo>
                  <a:lnTo>
                    <a:pt x="0" y="82118"/>
                  </a:lnTo>
                  <a:cubicBezTo>
                    <a:pt x="0" y="36765"/>
                    <a:pt x="36765" y="0"/>
                    <a:pt x="8211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309237" cy="470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083496" y="8505280"/>
            <a:ext cx="560064" cy="648410"/>
          </a:xfrm>
          <a:custGeom>
            <a:avLst/>
            <a:gdLst/>
            <a:ahLst/>
            <a:cxnLst/>
            <a:rect l="l" t="t" r="r" b="b"/>
            <a:pathLst>
              <a:path w="560064" h="648410">
                <a:moveTo>
                  <a:pt x="0" y="0"/>
                </a:moveTo>
                <a:lnTo>
                  <a:pt x="560064" y="0"/>
                </a:lnTo>
                <a:lnTo>
                  <a:pt x="560064" y="648410"/>
                </a:lnTo>
                <a:lnTo>
                  <a:pt x="0" y="6484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680005" y="2808503"/>
            <a:ext cx="7973080" cy="191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4"/>
              </a:lnSpc>
            </a:pPr>
            <a:r>
              <a:rPr lang="en-US" sz="11146">
                <a:solidFill>
                  <a:srgbClr val="262829"/>
                </a:solidFill>
                <a:latin typeface="TT Bluescreens"/>
                <a:ea typeface="TT Bluescreens"/>
                <a:cs typeface="TT Bluescreens"/>
                <a:sym typeface="TT Bluescreens"/>
              </a:rPr>
              <a:t>ANALYSIS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419" y="1450692"/>
            <a:ext cx="16586881" cy="8291207"/>
            <a:chOff x="0" y="0"/>
            <a:chExt cx="4368561" cy="2183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8561" cy="2183692"/>
            </a:xfrm>
            <a:custGeom>
              <a:avLst/>
              <a:gdLst/>
              <a:ahLst/>
              <a:cxnLst/>
              <a:rect l="l" t="t" r="r" b="b"/>
              <a:pathLst>
                <a:path w="4368561" h="2183692">
                  <a:moveTo>
                    <a:pt x="43408" y="0"/>
                  </a:moveTo>
                  <a:lnTo>
                    <a:pt x="4325153" y="0"/>
                  </a:lnTo>
                  <a:cubicBezTo>
                    <a:pt x="4336666" y="0"/>
                    <a:pt x="4347707" y="4573"/>
                    <a:pt x="4355847" y="12714"/>
                  </a:cubicBezTo>
                  <a:cubicBezTo>
                    <a:pt x="4363988" y="20854"/>
                    <a:pt x="4368561" y="31895"/>
                    <a:pt x="4368561" y="43408"/>
                  </a:cubicBezTo>
                  <a:lnTo>
                    <a:pt x="4368561" y="2140285"/>
                  </a:lnTo>
                  <a:cubicBezTo>
                    <a:pt x="4368561" y="2151797"/>
                    <a:pt x="4363988" y="2162838"/>
                    <a:pt x="4355847" y="2170979"/>
                  </a:cubicBezTo>
                  <a:cubicBezTo>
                    <a:pt x="4347707" y="2179119"/>
                    <a:pt x="4336666" y="2183692"/>
                    <a:pt x="4325153" y="2183692"/>
                  </a:cubicBezTo>
                  <a:lnTo>
                    <a:pt x="43408" y="2183692"/>
                  </a:lnTo>
                  <a:cubicBezTo>
                    <a:pt x="31895" y="2183692"/>
                    <a:pt x="20854" y="2179119"/>
                    <a:pt x="12714" y="2170979"/>
                  </a:cubicBezTo>
                  <a:cubicBezTo>
                    <a:pt x="4573" y="2162838"/>
                    <a:pt x="0" y="2151797"/>
                    <a:pt x="0" y="2140285"/>
                  </a:cubicBezTo>
                  <a:lnTo>
                    <a:pt x="0" y="43408"/>
                  </a:lnTo>
                  <a:cubicBezTo>
                    <a:pt x="0" y="31895"/>
                    <a:pt x="4573" y="20854"/>
                    <a:pt x="12714" y="12714"/>
                  </a:cubicBezTo>
                  <a:cubicBezTo>
                    <a:pt x="20854" y="4573"/>
                    <a:pt x="31895" y="0"/>
                    <a:pt x="4340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68561" cy="223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348" y="2531695"/>
            <a:ext cx="16060883" cy="6849292"/>
            <a:chOff x="0" y="0"/>
            <a:chExt cx="4230027" cy="1803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30027" cy="1803929"/>
            </a:xfrm>
            <a:custGeom>
              <a:avLst/>
              <a:gdLst/>
              <a:ahLst/>
              <a:cxnLst/>
              <a:rect l="l" t="t" r="r" b="b"/>
              <a:pathLst>
                <a:path w="4230027" h="1803929">
                  <a:moveTo>
                    <a:pt x="36153" y="0"/>
                  </a:moveTo>
                  <a:lnTo>
                    <a:pt x="4193874" y="0"/>
                  </a:lnTo>
                  <a:cubicBezTo>
                    <a:pt x="4213840" y="0"/>
                    <a:pt x="4230027" y="16186"/>
                    <a:pt x="4230027" y="36153"/>
                  </a:cubicBezTo>
                  <a:lnTo>
                    <a:pt x="4230027" y="1767776"/>
                  </a:lnTo>
                  <a:cubicBezTo>
                    <a:pt x="4230027" y="1777364"/>
                    <a:pt x="4226218" y="1786560"/>
                    <a:pt x="4219438" y="1793340"/>
                  </a:cubicBezTo>
                  <a:cubicBezTo>
                    <a:pt x="4212658" y="1800120"/>
                    <a:pt x="4203462" y="1803929"/>
                    <a:pt x="4193874" y="1803929"/>
                  </a:cubicBezTo>
                  <a:lnTo>
                    <a:pt x="36153" y="1803929"/>
                  </a:lnTo>
                  <a:cubicBezTo>
                    <a:pt x="16186" y="1803929"/>
                    <a:pt x="0" y="1787743"/>
                    <a:pt x="0" y="1767776"/>
                  </a:cubicBezTo>
                  <a:lnTo>
                    <a:pt x="0" y="36153"/>
                  </a:lnTo>
                  <a:cubicBezTo>
                    <a:pt x="0" y="16186"/>
                    <a:pt x="16186" y="0"/>
                    <a:pt x="36153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30027" cy="1851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725749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019953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379781" y="2942195"/>
            <a:ext cx="11701240" cy="6028291"/>
          </a:xfrm>
          <a:custGeom>
            <a:avLst/>
            <a:gdLst/>
            <a:ahLst/>
            <a:cxnLst/>
            <a:rect l="l" t="t" r="r" b="b"/>
            <a:pathLst>
              <a:path w="11701240" h="6028291">
                <a:moveTo>
                  <a:pt x="0" y="0"/>
                </a:moveTo>
                <a:lnTo>
                  <a:pt x="11701240" y="0"/>
                </a:lnTo>
                <a:lnTo>
                  <a:pt x="11701240" y="6028291"/>
                </a:lnTo>
                <a:lnTo>
                  <a:pt x="0" y="6028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756" b="-228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09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80680" y="1725022"/>
            <a:ext cx="10066719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ADDING TOOLS TABLE WITH ONE TO MANY RELATION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02772" y="1450692"/>
            <a:ext cx="5904153" cy="8291207"/>
            <a:chOff x="0" y="0"/>
            <a:chExt cx="1555003" cy="2183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5003" cy="2183692"/>
            </a:xfrm>
            <a:custGeom>
              <a:avLst/>
              <a:gdLst/>
              <a:ahLst/>
              <a:cxnLst/>
              <a:rect l="l" t="t" r="r" b="b"/>
              <a:pathLst>
                <a:path w="1555003" h="2183692">
                  <a:moveTo>
                    <a:pt x="121948" y="0"/>
                  </a:moveTo>
                  <a:lnTo>
                    <a:pt x="1433055" y="0"/>
                  </a:lnTo>
                  <a:cubicBezTo>
                    <a:pt x="1465398" y="0"/>
                    <a:pt x="1496416" y="12848"/>
                    <a:pt x="1519285" y="35718"/>
                  </a:cubicBezTo>
                  <a:cubicBezTo>
                    <a:pt x="1542155" y="58587"/>
                    <a:pt x="1555003" y="89605"/>
                    <a:pt x="1555003" y="121948"/>
                  </a:cubicBezTo>
                  <a:lnTo>
                    <a:pt x="1555003" y="2061745"/>
                  </a:lnTo>
                  <a:cubicBezTo>
                    <a:pt x="1555003" y="2094087"/>
                    <a:pt x="1542155" y="2125105"/>
                    <a:pt x="1519285" y="2147975"/>
                  </a:cubicBezTo>
                  <a:cubicBezTo>
                    <a:pt x="1496416" y="2170844"/>
                    <a:pt x="1465398" y="2183692"/>
                    <a:pt x="1433055" y="2183692"/>
                  </a:cubicBezTo>
                  <a:lnTo>
                    <a:pt x="121948" y="2183692"/>
                  </a:lnTo>
                  <a:cubicBezTo>
                    <a:pt x="89605" y="2183692"/>
                    <a:pt x="58587" y="2170844"/>
                    <a:pt x="35718" y="2147975"/>
                  </a:cubicBezTo>
                  <a:cubicBezTo>
                    <a:pt x="12848" y="2125105"/>
                    <a:pt x="0" y="2094087"/>
                    <a:pt x="0" y="2061745"/>
                  </a:cubicBezTo>
                  <a:lnTo>
                    <a:pt x="0" y="121948"/>
                  </a:lnTo>
                  <a:cubicBezTo>
                    <a:pt x="0" y="89605"/>
                    <a:pt x="12848" y="58587"/>
                    <a:pt x="35718" y="35718"/>
                  </a:cubicBezTo>
                  <a:cubicBezTo>
                    <a:pt x="58587" y="12848"/>
                    <a:pt x="89605" y="0"/>
                    <a:pt x="12194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55003" cy="223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83268" y="2531695"/>
            <a:ext cx="5379963" cy="6849292"/>
            <a:chOff x="0" y="0"/>
            <a:chExt cx="1416945" cy="1803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945" cy="1803929"/>
            </a:xfrm>
            <a:custGeom>
              <a:avLst/>
              <a:gdLst/>
              <a:ahLst/>
              <a:cxnLst/>
              <a:rect l="l" t="t" r="r" b="b"/>
              <a:pathLst>
                <a:path w="1416945" h="1803929">
                  <a:moveTo>
                    <a:pt x="107927" y="0"/>
                  </a:moveTo>
                  <a:lnTo>
                    <a:pt x="1309018" y="0"/>
                  </a:lnTo>
                  <a:cubicBezTo>
                    <a:pt x="1337642" y="0"/>
                    <a:pt x="1365094" y="11371"/>
                    <a:pt x="1385334" y="31611"/>
                  </a:cubicBezTo>
                  <a:cubicBezTo>
                    <a:pt x="1405574" y="51851"/>
                    <a:pt x="1416945" y="79303"/>
                    <a:pt x="1416945" y="107927"/>
                  </a:cubicBezTo>
                  <a:lnTo>
                    <a:pt x="1416945" y="1696002"/>
                  </a:lnTo>
                  <a:cubicBezTo>
                    <a:pt x="1416945" y="1724626"/>
                    <a:pt x="1405574" y="1752078"/>
                    <a:pt x="1385334" y="1772318"/>
                  </a:cubicBezTo>
                  <a:cubicBezTo>
                    <a:pt x="1365094" y="1792558"/>
                    <a:pt x="1337642" y="1803929"/>
                    <a:pt x="1309018" y="1803929"/>
                  </a:cubicBezTo>
                  <a:lnTo>
                    <a:pt x="107927" y="1803929"/>
                  </a:lnTo>
                  <a:cubicBezTo>
                    <a:pt x="48321" y="1803929"/>
                    <a:pt x="0" y="1755608"/>
                    <a:pt x="0" y="1696002"/>
                  </a:cubicBezTo>
                  <a:lnTo>
                    <a:pt x="0" y="107927"/>
                  </a:lnTo>
                  <a:cubicBezTo>
                    <a:pt x="0" y="48321"/>
                    <a:pt x="48321" y="0"/>
                    <a:pt x="107927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16945" cy="1851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795043" y="1177050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3" y="0"/>
                </a:lnTo>
                <a:lnTo>
                  <a:pt x="1278713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254731" y="1918365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7" y="0"/>
                </a:lnTo>
                <a:lnTo>
                  <a:pt x="727447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785174" y="1918365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254731" y="3318485"/>
            <a:ext cx="4257889" cy="5275711"/>
          </a:xfrm>
          <a:custGeom>
            <a:avLst/>
            <a:gdLst/>
            <a:ahLst/>
            <a:cxnLst/>
            <a:rect l="l" t="t" r="r" b="b"/>
            <a:pathLst>
              <a:path w="4257889" h="5275711">
                <a:moveTo>
                  <a:pt x="0" y="0"/>
                </a:moveTo>
                <a:lnTo>
                  <a:pt x="4257889" y="0"/>
                </a:lnTo>
                <a:lnTo>
                  <a:pt x="4257889" y="5275711"/>
                </a:lnTo>
                <a:lnTo>
                  <a:pt x="0" y="5275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4931" y="1753597"/>
            <a:ext cx="2437490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NEW COLUMN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72419" y="2483727"/>
            <a:ext cx="10122624" cy="6244715"/>
            <a:chOff x="0" y="0"/>
            <a:chExt cx="2666041" cy="164469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66041" cy="1644699"/>
            </a:xfrm>
            <a:custGeom>
              <a:avLst/>
              <a:gdLst/>
              <a:ahLst/>
              <a:cxnLst/>
              <a:rect l="l" t="t" r="r" b="b"/>
              <a:pathLst>
                <a:path w="2666041" h="1644699">
                  <a:moveTo>
                    <a:pt x="71128" y="0"/>
                  </a:moveTo>
                  <a:lnTo>
                    <a:pt x="2594913" y="0"/>
                  </a:lnTo>
                  <a:cubicBezTo>
                    <a:pt x="2634196" y="0"/>
                    <a:pt x="2666041" y="31845"/>
                    <a:pt x="2666041" y="71128"/>
                  </a:cubicBezTo>
                  <a:lnTo>
                    <a:pt x="2666041" y="1573571"/>
                  </a:lnTo>
                  <a:cubicBezTo>
                    <a:pt x="2666041" y="1612854"/>
                    <a:pt x="2634196" y="1644699"/>
                    <a:pt x="2594913" y="1644699"/>
                  </a:cubicBezTo>
                  <a:lnTo>
                    <a:pt x="71128" y="1644699"/>
                  </a:lnTo>
                  <a:cubicBezTo>
                    <a:pt x="31845" y="1644699"/>
                    <a:pt x="0" y="1612854"/>
                    <a:pt x="0" y="1573571"/>
                  </a:cubicBezTo>
                  <a:lnTo>
                    <a:pt x="0" y="71128"/>
                  </a:lnTo>
                  <a:cubicBezTo>
                    <a:pt x="0" y="31845"/>
                    <a:pt x="31845" y="0"/>
                    <a:pt x="7112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666041" cy="1692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2669871"/>
            <a:ext cx="6081783" cy="835848"/>
            <a:chOff x="0" y="0"/>
            <a:chExt cx="1601787" cy="22014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01787" cy="220141"/>
            </a:xfrm>
            <a:custGeom>
              <a:avLst/>
              <a:gdLst/>
              <a:ahLst/>
              <a:cxnLst/>
              <a:rect l="l" t="t" r="r" b="b"/>
              <a:pathLst>
                <a:path w="1601787" h="220141">
                  <a:moveTo>
                    <a:pt x="110070" y="0"/>
                  </a:moveTo>
                  <a:lnTo>
                    <a:pt x="1491716" y="0"/>
                  </a:lnTo>
                  <a:cubicBezTo>
                    <a:pt x="1520909" y="0"/>
                    <a:pt x="1548905" y="11597"/>
                    <a:pt x="1569548" y="32239"/>
                  </a:cubicBezTo>
                  <a:cubicBezTo>
                    <a:pt x="1590190" y="52881"/>
                    <a:pt x="1601787" y="80878"/>
                    <a:pt x="1601787" y="110070"/>
                  </a:cubicBezTo>
                  <a:lnTo>
                    <a:pt x="1601787" y="110070"/>
                  </a:lnTo>
                  <a:cubicBezTo>
                    <a:pt x="1601787" y="139263"/>
                    <a:pt x="1590190" y="167260"/>
                    <a:pt x="1569548" y="187902"/>
                  </a:cubicBezTo>
                  <a:cubicBezTo>
                    <a:pt x="1548905" y="208544"/>
                    <a:pt x="1520909" y="220141"/>
                    <a:pt x="1491716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601787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49551" y="2217370"/>
            <a:ext cx="958895" cy="958895"/>
          </a:xfrm>
          <a:custGeom>
            <a:avLst/>
            <a:gdLst/>
            <a:ahLst/>
            <a:cxnLst/>
            <a:rect l="l" t="t" r="r" b="b"/>
            <a:pathLst>
              <a:path w="958895" h="958895">
                <a:moveTo>
                  <a:pt x="0" y="0"/>
                </a:moveTo>
                <a:lnTo>
                  <a:pt x="958895" y="0"/>
                </a:lnTo>
                <a:lnTo>
                  <a:pt x="958895" y="958894"/>
                </a:lnTo>
                <a:lnTo>
                  <a:pt x="0" y="9588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537901" y="2841622"/>
            <a:ext cx="5394952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TOOL IMAGE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3851546"/>
            <a:ext cx="9364148" cy="389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6353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Getting Tool Image From the Internet</a:t>
            </a:r>
          </a:p>
          <a:p>
            <a:pPr marL="548655" lvl="1" indent="-274328" algn="just">
              <a:lnSpc>
                <a:spcPts val="6353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Save it in the device</a:t>
            </a:r>
          </a:p>
          <a:p>
            <a:pPr marL="548655" lvl="1" indent="-274328" algn="just">
              <a:lnSpc>
                <a:spcPts val="6353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convert image into URL ( More Security about data ) </a:t>
            </a:r>
          </a:p>
          <a:p>
            <a:pPr marL="548655" lvl="1" indent="-274328" algn="just">
              <a:lnSpc>
                <a:spcPts val="6353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Using Switch() function to assign each Tool with its Image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419" y="1450692"/>
            <a:ext cx="16586881" cy="8291207"/>
            <a:chOff x="0" y="0"/>
            <a:chExt cx="4368561" cy="2183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8561" cy="2183692"/>
            </a:xfrm>
            <a:custGeom>
              <a:avLst/>
              <a:gdLst/>
              <a:ahLst/>
              <a:cxnLst/>
              <a:rect l="l" t="t" r="r" b="b"/>
              <a:pathLst>
                <a:path w="4368561" h="2183692">
                  <a:moveTo>
                    <a:pt x="43408" y="0"/>
                  </a:moveTo>
                  <a:lnTo>
                    <a:pt x="4325153" y="0"/>
                  </a:lnTo>
                  <a:cubicBezTo>
                    <a:pt x="4336666" y="0"/>
                    <a:pt x="4347707" y="4573"/>
                    <a:pt x="4355847" y="12714"/>
                  </a:cubicBezTo>
                  <a:cubicBezTo>
                    <a:pt x="4363988" y="20854"/>
                    <a:pt x="4368561" y="31895"/>
                    <a:pt x="4368561" y="43408"/>
                  </a:cubicBezTo>
                  <a:lnTo>
                    <a:pt x="4368561" y="2140285"/>
                  </a:lnTo>
                  <a:cubicBezTo>
                    <a:pt x="4368561" y="2151797"/>
                    <a:pt x="4363988" y="2162838"/>
                    <a:pt x="4355847" y="2170979"/>
                  </a:cubicBezTo>
                  <a:cubicBezTo>
                    <a:pt x="4347707" y="2179119"/>
                    <a:pt x="4336666" y="2183692"/>
                    <a:pt x="4325153" y="2183692"/>
                  </a:cubicBezTo>
                  <a:lnTo>
                    <a:pt x="43408" y="2183692"/>
                  </a:lnTo>
                  <a:cubicBezTo>
                    <a:pt x="31895" y="2183692"/>
                    <a:pt x="20854" y="2179119"/>
                    <a:pt x="12714" y="2170979"/>
                  </a:cubicBezTo>
                  <a:cubicBezTo>
                    <a:pt x="4573" y="2162838"/>
                    <a:pt x="0" y="2151797"/>
                    <a:pt x="0" y="2140285"/>
                  </a:cubicBezTo>
                  <a:lnTo>
                    <a:pt x="0" y="43408"/>
                  </a:lnTo>
                  <a:cubicBezTo>
                    <a:pt x="0" y="31895"/>
                    <a:pt x="4573" y="20854"/>
                    <a:pt x="12714" y="12714"/>
                  </a:cubicBezTo>
                  <a:cubicBezTo>
                    <a:pt x="20854" y="4573"/>
                    <a:pt x="31895" y="0"/>
                    <a:pt x="4340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68561" cy="223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348" y="2531695"/>
            <a:ext cx="16060883" cy="6849292"/>
            <a:chOff x="0" y="0"/>
            <a:chExt cx="4230027" cy="1803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30027" cy="1803929"/>
            </a:xfrm>
            <a:custGeom>
              <a:avLst/>
              <a:gdLst/>
              <a:ahLst/>
              <a:cxnLst/>
              <a:rect l="l" t="t" r="r" b="b"/>
              <a:pathLst>
                <a:path w="4230027" h="1803929">
                  <a:moveTo>
                    <a:pt x="36153" y="0"/>
                  </a:moveTo>
                  <a:lnTo>
                    <a:pt x="4193874" y="0"/>
                  </a:lnTo>
                  <a:cubicBezTo>
                    <a:pt x="4213840" y="0"/>
                    <a:pt x="4230027" y="16186"/>
                    <a:pt x="4230027" y="36153"/>
                  </a:cubicBezTo>
                  <a:lnTo>
                    <a:pt x="4230027" y="1767776"/>
                  </a:lnTo>
                  <a:cubicBezTo>
                    <a:pt x="4230027" y="1777364"/>
                    <a:pt x="4226218" y="1786560"/>
                    <a:pt x="4219438" y="1793340"/>
                  </a:cubicBezTo>
                  <a:cubicBezTo>
                    <a:pt x="4212658" y="1800120"/>
                    <a:pt x="4203462" y="1803929"/>
                    <a:pt x="4193874" y="1803929"/>
                  </a:cubicBezTo>
                  <a:lnTo>
                    <a:pt x="36153" y="1803929"/>
                  </a:lnTo>
                  <a:cubicBezTo>
                    <a:pt x="16186" y="1803929"/>
                    <a:pt x="0" y="1787743"/>
                    <a:pt x="0" y="1767776"/>
                  </a:cubicBezTo>
                  <a:lnTo>
                    <a:pt x="0" y="36153"/>
                  </a:lnTo>
                  <a:cubicBezTo>
                    <a:pt x="0" y="16186"/>
                    <a:pt x="16186" y="0"/>
                    <a:pt x="36153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30027" cy="1851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725749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019953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977178" y="2706164"/>
            <a:ext cx="13977364" cy="6500353"/>
          </a:xfrm>
          <a:custGeom>
            <a:avLst/>
            <a:gdLst/>
            <a:ahLst/>
            <a:cxnLst/>
            <a:rect l="l" t="t" r="r" b="b"/>
            <a:pathLst>
              <a:path w="13977364" h="6500353">
                <a:moveTo>
                  <a:pt x="0" y="0"/>
                </a:moveTo>
                <a:lnTo>
                  <a:pt x="13977363" y="0"/>
                </a:lnTo>
                <a:lnTo>
                  <a:pt x="13977363" y="6500353"/>
                </a:lnTo>
                <a:lnTo>
                  <a:pt x="0" y="6500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4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68288" y="1725022"/>
            <a:ext cx="10066719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ADDING CUSTOM COLUMNS RELATED TO TOOLS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407619" y="809625"/>
            <a:ext cx="9851681" cy="25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90"/>
              </a:lnSpc>
            </a:pPr>
            <a:r>
              <a:rPr lang="en-US" sz="14778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Our Measurements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72419" y="1450692"/>
            <a:ext cx="6876872" cy="1888672"/>
            <a:chOff x="0" y="0"/>
            <a:chExt cx="1811193" cy="4974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11193" cy="497428"/>
            </a:xfrm>
            <a:custGeom>
              <a:avLst/>
              <a:gdLst/>
              <a:ahLst/>
              <a:cxnLst/>
              <a:rect l="l" t="t" r="r" b="b"/>
              <a:pathLst>
                <a:path w="1811193" h="497428">
                  <a:moveTo>
                    <a:pt x="104699" y="0"/>
                  </a:moveTo>
                  <a:lnTo>
                    <a:pt x="1706494" y="0"/>
                  </a:lnTo>
                  <a:cubicBezTo>
                    <a:pt x="1764318" y="0"/>
                    <a:pt x="1811193" y="46875"/>
                    <a:pt x="1811193" y="104699"/>
                  </a:cubicBezTo>
                  <a:lnTo>
                    <a:pt x="1811193" y="392729"/>
                  </a:lnTo>
                  <a:cubicBezTo>
                    <a:pt x="1811193" y="450553"/>
                    <a:pt x="1764318" y="497428"/>
                    <a:pt x="1706494" y="497428"/>
                  </a:cubicBezTo>
                  <a:lnTo>
                    <a:pt x="104699" y="497428"/>
                  </a:lnTo>
                  <a:cubicBezTo>
                    <a:pt x="46875" y="497428"/>
                    <a:pt x="0" y="450553"/>
                    <a:pt x="0" y="392729"/>
                  </a:cubicBezTo>
                  <a:lnTo>
                    <a:pt x="0" y="104699"/>
                  </a:lnTo>
                  <a:cubicBezTo>
                    <a:pt x="0" y="46875"/>
                    <a:pt x="46875" y="0"/>
                    <a:pt x="104699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811193" cy="545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2419" y="3426763"/>
            <a:ext cx="9945790" cy="1464419"/>
            <a:chOff x="0" y="0"/>
            <a:chExt cx="2619467" cy="3856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19467" cy="385691"/>
            </a:xfrm>
            <a:custGeom>
              <a:avLst/>
              <a:gdLst/>
              <a:ahLst/>
              <a:cxnLst/>
              <a:rect l="l" t="t" r="r" b="b"/>
              <a:pathLst>
                <a:path w="2619467" h="385691">
                  <a:moveTo>
                    <a:pt x="72392" y="0"/>
                  </a:moveTo>
                  <a:lnTo>
                    <a:pt x="2547075" y="0"/>
                  </a:lnTo>
                  <a:cubicBezTo>
                    <a:pt x="2587056" y="0"/>
                    <a:pt x="2619467" y="32411"/>
                    <a:pt x="2619467" y="72392"/>
                  </a:cubicBezTo>
                  <a:lnTo>
                    <a:pt x="2619467" y="313298"/>
                  </a:lnTo>
                  <a:cubicBezTo>
                    <a:pt x="2619467" y="353280"/>
                    <a:pt x="2587056" y="385691"/>
                    <a:pt x="2547075" y="385691"/>
                  </a:cubicBezTo>
                  <a:lnTo>
                    <a:pt x="72392" y="385691"/>
                  </a:lnTo>
                  <a:cubicBezTo>
                    <a:pt x="32411" y="385691"/>
                    <a:pt x="0" y="353280"/>
                    <a:pt x="0" y="313298"/>
                  </a:cubicBezTo>
                  <a:lnTo>
                    <a:pt x="0" y="72392"/>
                  </a:lnTo>
                  <a:cubicBezTo>
                    <a:pt x="0" y="32411"/>
                    <a:pt x="32411" y="0"/>
                    <a:pt x="7239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619467" cy="433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636837"/>
            <a:ext cx="6081783" cy="835848"/>
            <a:chOff x="0" y="0"/>
            <a:chExt cx="1601787" cy="220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01787" cy="220141"/>
            </a:xfrm>
            <a:custGeom>
              <a:avLst/>
              <a:gdLst/>
              <a:ahLst/>
              <a:cxnLst/>
              <a:rect l="l" t="t" r="r" b="b"/>
              <a:pathLst>
                <a:path w="1601787" h="220141">
                  <a:moveTo>
                    <a:pt x="110070" y="0"/>
                  </a:moveTo>
                  <a:lnTo>
                    <a:pt x="1491716" y="0"/>
                  </a:lnTo>
                  <a:cubicBezTo>
                    <a:pt x="1520909" y="0"/>
                    <a:pt x="1548905" y="11597"/>
                    <a:pt x="1569548" y="32239"/>
                  </a:cubicBezTo>
                  <a:cubicBezTo>
                    <a:pt x="1590190" y="52881"/>
                    <a:pt x="1601787" y="80878"/>
                    <a:pt x="1601787" y="110070"/>
                  </a:cubicBezTo>
                  <a:lnTo>
                    <a:pt x="1601787" y="110070"/>
                  </a:lnTo>
                  <a:cubicBezTo>
                    <a:pt x="1601787" y="139263"/>
                    <a:pt x="1590190" y="167260"/>
                    <a:pt x="1569548" y="187902"/>
                  </a:cubicBezTo>
                  <a:cubicBezTo>
                    <a:pt x="1548905" y="208544"/>
                    <a:pt x="1520909" y="220141"/>
                    <a:pt x="1491716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01787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49551" y="1184335"/>
            <a:ext cx="958895" cy="958895"/>
          </a:xfrm>
          <a:custGeom>
            <a:avLst/>
            <a:gdLst/>
            <a:ahLst/>
            <a:cxnLst/>
            <a:rect l="l" t="t" r="r" b="b"/>
            <a:pathLst>
              <a:path w="958895" h="958895">
                <a:moveTo>
                  <a:pt x="0" y="0"/>
                </a:moveTo>
                <a:lnTo>
                  <a:pt x="958895" y="0"/>
                </a:lnTo>
                <a:lnTo>
                  <a:pt x="958895" y="958895"/>
                </a:lnTo>
                <a:lnTo>
                  <a:pt x="0" y="958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037364" y="3741049"/>
            <a:ext cx="4607949" cy="835848"/>
            <a:chOff x="0" y="0"/>
            <a:chExt cx="1213616" cy="2201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13616" cy="220141"/>
            </a:xfrm>
            <a:custGeom>
              <a:avLst/>
              <a:gdLst/>
              <a:ahLst/>
              <a:cxnLst/>
              <a:rect l="l" t="t" r="r" b="b"/>
              <a:pathLst>
                <a:path w="1213616" h="220141">
                  <a:moveTo>
                    <a:pt x="110070" y="0"/>
                  </a:moveTo>
                  <a:lnTo>
                    <a:pt x="1103546" y="0"/>
                  </a:lnTo>
                  <a:cubicBezTo>
                    <a:pt x="1132738" y="0"/>
                    <a:pt x="1160735" y="11597"/>
                    <a:pt x="1181377" y="32239"/>
                  </a:cubicBezTo>
                  <a:cubicBezTo>
                    <a:pt x="1202020" y="52881"/>
                    <a:pt x="1213616" y="80878"/>
                    <a:pt x="1213616" y="110070"/>
                  </a:cubicBezTo>
                  <a:lnTo>
                    <a:pt x="1213616" y="110070"/>
                  </a:lnTo>
                  <a:cubicBezTo>
                    <a:pt x="1213616" y="170861"/>
                    <a:pt x="1164336" y="220141"/>
                    <a:pt x="1103546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13616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744204" y="3097588"/>
            <a:ext cx="954176" cy="954176"/>
          </a:xfrm>
          <a:custGeom>
            <a:avLst/>
            <a:gdLst/>
            <a:ahLst/>
            <a:cxnLst/>
            <a:rect l="l" t="t" r="r" b="b"/>
            <a:pathLst>
              <a:path w="954176" h="954176">
                <a:moveTo>
                  <a:pt x="0" y="0"/>
                </a:moveTo>
                <a:lnTo>
                  <a:pt x="954176" y="0"/>
                </a:lnTo>
                <a:lnTo>
                  <a:pt x="954176" y="954177"/>
                </a:lnTo>
                <a:lnTo>
                  <a:pt x="0" y="95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37901" y="1808588"/>
            <a:ext cx="5394952" cy="94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</a:t>
            </a:r>
          </a:p>
          <a:p>
            <a:pPr algn="just">
              <a:lnSpc>
                <a:spcPts val="3837"/>
              </a:lnSpc>
            </a:pPr>
            <a:endParaRPr lang="en-US" sz="2741" b="1" spc="-54">
              <a:solidFill>
                <a:srgbClr val="262829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19175" y="2666836"/>
            <a:ext cx="5943301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Using SUMX()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6178" y="3875462"/>
            <a:ext cx="5146827" cy="94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MAINTAIN FEES</a:t>
            </a:r>
          </a:p>
          <a:p>
            <a:pPr algn="just">
              <a:lnSpc>
                <a:spcPts val="3837"/>
              </a:lnSpc>
            </a:pPr>
            <a:endParaRPr lang="en-US" sz="2741" b="1" spc="-54">
              <a:solidFill>
                <a:srgbClr val="262829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896775" y="3888163"/>
            <a:ext cx="5943301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Using SUM()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79989" y="4991796"/>
            <a:ext cx="11791571" cy="1464419"/>
            <a:chOff x="0" y="0"/>
            <a:chExt cx="3105599" cy="3856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105599" cy="385691"/>
            </a:xfrm>
            <a:custGeom>
              <a:avLst/>
              <a:gdLst/>
              <a:ahLst/>
              <a:cxnLst/>
              <a:rect l="l" t="t" r="r" b="b"/>
              <a:pathLst>
                <a:path w="3105599" h="385691">
                  <a:moveTo>
                    <a:pt x="61060" y="0"/>
                  </a:moveTo>
                  <a:lnTo>
                    <a:pt x="3044538" y="0"/>
                  </a:lnTo>
                  <a:cubicBezTo>
                    <a:pt x="3060733" y="0"/>
                    <a:pt x="3076264" y="6433"/>
                    <a:pt x="3087715" y="17884"/>
                  </a:cubicBezTo>
                  <a:cubicBezTo>
                    <a:pt x="3099166" y="29335"/>
                    <a:pt x="3105599" y="44866"/>
                    <a:pt x="3105599" y="61060"/>
                  </a:cubicBezTo>
                  <a:lnTo>
                    <a:pt x="3105599" y="324630"/>
                  </a:lnTo>
                  <a:cubicBezTo>
                    <a:pt x="3105599" y="340824"/>
                    <a:pt x="3099166" y="356355"/>
                    <a:pt x="3087715" y="367806"/>
                  </a:cubicBezTo>
                  <a:cubicBezTo>
                    <a:pt x="3076264" y="379257"/>
                    <a:pt x="3060733" y="385691"/>
                    <a:pt x="3044538" y="385691"/>
                  </a:cubicBezTo>
                  <a:lnTo>
                    <a:pt x="61060" y="385691"/>
                  </a:lnTo>
                  <a:cubicBezTo>
                    <a:pt x="44866" y="385691"/>
                    <a:pt x="29335" y="379257"/>
                    <a:pt x="17884" y="367806"/>
                  </a:cubicBezTo>
                  <a:cubicBezTo>
                    <a:pt x="6433" y="356355"/>
                    <a:pt x="0" y="340824"/>
                    <a:pt x="0" y="324630"/>
                  </a:cubicBezTo>
                  <a:lnTo>
                    <a:pt x="0" y="61060"/>
                  </a:lnTo>
                  <a:cubicBezTo>
                    <a:pt x="0" y="44866"/>
                    <a:pt x="6433" y="29335"/>
                    <a:pt x="17884" y="17884"/>
                  </a:cubicBezTo>
                  <a:cubicBezTo>
                    <a:pt x="29335" y="6433"/>
                    <a:pt x="44866" y="0"/>
                    <a:pt x="61060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3105599" cy="433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44934" y="5306082"/>
            <a:ext cx="4607949" cy="835848"/>
            <a:chOff x="0" y="0"/>
            <a:chExt cx="1213616" cy="22014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13616" cy="220141"/>
            </a:xfrm>
            <a:custGeom>
              <a:avLst/>
              <a:gdLst/>
              <a:ahLst/>
              <a:cxnLst/>
              <a:rect l="l" t="t" r="r" b="b"/>
              <a:pathLst>
                <a:path w="1213616" h="220141">
                  <a:moveTo>
                    <a:pt x="110070" y="0"/>
                  </a:moveTo>
                  <a:lnTo>
                    <a:pt x="1103546" y="0"/>
                  </a:lnTo>
                  <a:cubicBezTo>
                    <a:pt x="1132738" y="0"/>
                    <a:pt x="1160735" y="11597"/>
                    <a:pt x="1181377" y="32239"/>
                  </a:cubicBezTo>
                  <a:cubicBezTo>
                    <a:pt x="1202020" y="52881"/>
                    <a:pt x="1213616" y="80878"/>
                    <a:pt x="1213616" y="110070"/>
                  </a:cubicBezTo>
                  <a:lnTo>
                    <a:pt x="1213616" y="110070"/>
                  </a:lnTo>
                  <a:cubicBezTo>
                    <a:pt x="1213616" y="170861"/>
                    <a:pt x="1164336" y="220141"/>
                    <a:pt x="1103546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213616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1318182" y="4662621"/>
            <a:ext cx="954176" cy="954176"/>
          </a:xfrm>
          <a:custGeom>
            <a:avLst/>
            <a:gdLst/>
            <a:ahLst/>
            <a:cxnLst/>
            <a:rect l="l" t="t" r="r" b="b"/>
            <a:pathLst>
              <a:path w="954176" h="954176">
                <a:moveTo>
                  <a:pt x="0" y="0"/>
                </a:moveTo>
                <a:lnTo>
                  <a:pt x="954176" y="0"/>
                </a:lnTo>
                <a:lnTo>
                  <a:pt x="954176" y="954177"/>
                </a:lnTo>
                <a:lnTo>
                  <a:pt x="0" y="95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403748" y="5440495"/>
            <a:ext cx="5146827" cy="94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%SOLD </a:t>
            </a:r>
          </a:p>
          <a:p>
            <a:pPr algn="just">
              <a:lnSpc>
                <a:spcPts val="3837"/>
              </a:lnSpc>
            </a:pPr>
            <a:endParaRPr lang="en-US" sz="2741" b="1" spc="-54">
              <a:solidFill>
                <a:srgbClr val="262829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5804345" y="5453196"/>
            <a:ext cx="5943301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Using SUMX()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79989" y="6566108"/>
            <a:ext cx="14442309" cy="1464419"/>
            <a:chOff x="0" y="0"/>
            <a:chExt cx="3803736" cy="38569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803736" cy="385691"/>
            </a:xfrm>
            <a:custGeom>
              <a:avLst/>
              <a:gdLst/>
              <a:ahLst/>
              <a:cxnLst/>
              <a:rect l="l" t="t" r="r" b="b"/>
              <a:pathLst>
                <a:path w="3803736" h="385691">
                  <a:moveTo>
                    <a:pt x="49853" y="0"/>
                  </a:moveTo>
                  <a:lnTo>
                    <a:pt x="3753882" y="0"/>
                  </a:lnTo>
                  <a:cubicBezTo>
                    <a:pt x="3781416" y="0"/>
                    <a:pt x="3803736" y="22320"/>
                    <a:pt x="3803736" y="49853"/>
                  </a:cubicBezTo>
                  <a:lnTo>
                    <a:pt x="3803736" y="335837"/>
                  </a:lnTo>
                  <a:cubicBezTo>
                    <a:pt x="3803736" y="363371"/>
                    <a:pt x="3781416" y="385691"/>
                    <a:pt x="3753882" y="385691"/>
                  </a:cubicBezTo>
                  <a:lnTo>
                    <a:pt x="49853" y="385691"/>
                  </a:lnTo>
                  <a:cubicBezTo>
                    <a:pt x="22320" y="385691"/>
                    <a:pt x="0" y="363371"/>
                    <a:pt x="0" y="335837"/>
                  </a:cubicBezTo>
                  <a:lnTo>
                    <a:pt x="0" y="49853"/>
                  </a:lnTo>
                  <a:cubicBezTo>
                    <a:pt x="0" y="22320"/>
                    <a:pt x="22320" y="0"/>
                    <a:pt x="4985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3803736" cy="433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44934" y="6880394"/>
            <a:ext cx="4607949" cy="835848"/>
            <a:chOff x="0" y="0"/>
            <a:chExt cx="1213616" cy="22014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213616" cy="220141"/>
            </a:xfrm>
            <a:custGeom>
              <a:avLst/>
              <a:gdLst/>
              <a:ahLst/>
              <a:cxnLst/>
              <a:rect l="l" t="t" r="r" b="b"/>
              <a:pathLst>
                <a:path w="1213616" h="220141">
                  <a:moveTo>
                    <a:pt x="110070" y="0"/>
                  </a:moveTo>
                  <a:lnTo>
                    <a:pt x="1103546" y="0"/>
                  </a:lnTo>
                  <a:cubicBezTo>
                    <a:pt x="1132738" y="0"/>
                    <a:pt x="1160735" y="11597"/>
                    <a:pt x="1181377" y="32239"/>
                  </a:cubicBezTo>
                  <a:cubicBezTo>
                    <a:pt x="1202020" y="52881"/>
                    <a:pt x="1213616" y="80878"/>
                    <a:pt x="1213616" y="110070"/>
                  </a:cubicBezTo>
                  <a:lnTo>
                    <a:pt x="1213616" y="110070"/>
                  </a:lnTo>
                  <a:cubicBezTo>
                    <a:pt x="1213616" y="170861"/>
                    <a:pt x="1164336" y="220141"/>
                    <a:pt x="1103546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213616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3853055" y="6141929"/>
            <a:ext cx="954176" cy="954176"/>
          </a:xfrm>
          <a:custGeom>
            <a:avLst/>
            <a:gdLst/>
            <a:ahLst/>
            <a:cxnLst/>
            <a:rect l="l" t="t" r="r" b="b"/>
            <a:pathLst>
              <a:path w="954176" h="954176">
                <a:moveTo>
                  <a:pt x="0" y="0"/>
                </a:moveTo>
                <a:lnTo>
                  <a:pt x="954176" y="0"/>
                </a:lnTo>
                <a:lnTo>
                  <a:pt x="954176" y="954177"/>
                </a:lnTo>
                <a:lnTo>
                  <a:pt x="0" y="95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1403748" y="7014807"/>
            <a:ext cx="5146827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AVERAGE FEES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04345" y="7027508"/>
            <a:ext cx="5943301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Using AVERAG()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579989" y="8140420"/>
            <a:ext cx="16679311" cy="1464419"/>
            <a:chOff x="0" y="0"/>
            <a:chExt cx="4392905" cy="3856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392905" cy="385691"/>
            </a:xfrm>
            <a:custGeom>
              <a:avLst/>
              <a:gdLst/>
              <a:ahLst/>
              <a:cxnLst/>
              <a:rect l="l" t="t" r="r" b="b"/>
              <a:pathLst>
                <a:path w="4392905" h="385691">
                  <a:moveTo>
                    <a:pt x="43167" y="0"/>
                  </a:moveTo>
                  <a:lnTo>
                    <a:pt x="4349738" y="0"/>
                  </a:lnTo>
                  <a:cubicBezTo>
                    <a:pt x="4373578" y="0"/>
                    <a:pt x="4392905" y="19327"/>
                    <a:pt x="4392905" y="43167"/>
                  </a:cubicBezTo>
                  <a:lnTo>
                    <a:pt x="4392905" y="342523"/>
                  </a:lnTo>
                  <a:cubicBezTo>
                    <a:pt x="4392905" y="366364"/>
                    <a:pt x="4373578" y="385691"/>
                    <a:pt x="4349738" y="385691"/>
                  </a:cubicBezTo>
                  <a:lnTo>
                    <a:pt x="43167" y="385691"/>
                  </a:lnTo>
                  <a:cubicBezTo>
                    <a:pt x="19327" y="385691"/>
                    <a:pt x="0" y="366364"/>
                    <a:pt x="0" y="342523"/>
                  </a:cubicBezTo>
                  <a:lnTo>
                    <a:pt x="0" y="43167"/>
                  </a:lnTo>
                  <a:cubicBezTo>
                    <a:pt x="0" y="19327"/>
                    <a:pt x="19327" y="0"/>
                    <a:pt x="43167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4392905" cy="433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44934" y="8454706"/>
            <a:ext cx="4607949" cy="835848"/>
            <a:chOff x="0" y="0"/>
            <a:chExt cx="1213616" cy="22014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213616" cy="220141"/>
            </a:xfrm>
            <a:custGeom>
              <a:avLst/>
              <a:gdLst/>
              <a:ahLst/>
              <a:cxnLst/>
              <a:rect l="l" t="t" r="r" b="b"/>
              <a:pathLst>
                <a:path w="1213616" h="220141">
                  <a:moveTo>
                    <a:pt x="110070" y="0"/>
                  </a:moveTo>
                  <a:lnTo>
                    <a:pt x="1103546" y="0"/>
                  </a:lnTo>
                  <a:cubicBezTo>
                    <a:pt x="1132738" y="0"/>
                    <a:pt x="1160735" y="11597"/>
                    <a:pt x="1181377" y="32239"/>
                  </a:cubicBezTo>
                  <a:cubicBezTo>
                    <a:pt x="1202020" y="52881"/>
                    <a:pt x="1213616" y="80878"/>
                    <a:pt x="1213616" y="110070"/>
                  </a:cubicBezTo>
                  <a:lnTo>
                    <a:pt x="1213616" y="110070"/>
                  </a:lnTo>
                  <a:cubicBezTo>
                    <a:pt x="1213616" y="170861"/>
                    <a:pt x="1164336" y="220141"/>
                    <a:pt x="1103546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1213616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16165298" y="7716241"/>
            <a:ext cx="954176" cy="954176"/>
          </a:xfrm>
          <a:custGeom>
            <a:avLst/>
            <a:gdLst/>
            <a:ahLst/>
            <a:cxnLst/>
            <a:rect l="l" t="t" r="r" b="b"/>
            <a:pathLst>
              <a:path w="954176" h="954176">
                <a:moveTo>
                  <a:pt x="0" y="0"/>
                </a:moveTo>
                <a:lnTo>
                  <a:pt x="954176" y="0"/>
                </a:lnTo>
                <a:lnTo>
                  <a:pt x="954176" y="954177"/>
                </a:lnTo>
                <a:lnTo>
                  <a:pt x="0" y="95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TextBox 53"/>
          <p:cNvSpPr txBox="1"/>
          <p:nvPr/>
        </p:nvSpPr>
        <p:spPr>
          <a:xfrm>
            <a:off x="1403748" y="8589119"/>
            <a:ext cx="5146827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MAX VALUE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804345" y="8601820"/>
            <a:ext cx="5943301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Using SUMX()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0559" y="1028700"/>
            <a:ext cx="16586881" cy="8713200"/>
            <a:chOff x="0" y="0"/>
            <a:chExt cx="4368561" cy="22948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8561" cy="2294835"/>
            </a:xfrm>
            <a:custGeom>
              <a:avLst/>
              <a:gdLst/>
              <a:ahLst/>
              <a:cxnLst/>
              <a:rect l="l" t="t" r="r" b="b"/>
              <a:pathLst>
                <a:path w="4368561" h="2294835">
                  <a:moveTo>
                    <a:pt x="43408" y="0"/>
                  </a:moveTo>
                  <a:lnTo>
                    <a:pt x="4325153" y="0"/>
                  </a:lnTo>
                  <a:cubicBezTo>
                    <a:pt x="4336666" y="0"/>
                    <a:pt x="4347707" y="4573"/>
                    <a:pt x="4355847" y="12714"/>
                  </a:cubicBezTo>
                  <a:cubicBezTo>
                    <a:pt x="4363988" y="20854"/>
                    <a:pt x="4368561" y="31895"/>
                    <a:pt x="4368561" y="43408"/>
                  </a:cubicBezTo>
                  <a:lnTo>
                    <a:pt x="4368561" y="2251427"/>
                  </a:lnTo>
                  <a:cubicBezTo>
                    <a:pt x="4368561" y="2262939"/>
                    <a:pt x="4363988" y="2273980"/>
                    <a:pt x="4355847" y="2282121"/>
                  </a:cubicBezTo>
                  <a:cubicBezTo>
                    <a:pt x="4347707" y="2290261"/>
                    <a:pt x="4336666" y="2294835"/>
                    <a:pt x="4325153" y="2294835"/>
                  </a:cubicBezTo>
                  <a:lnTo>
                    <a:pt x="43408" y="2294835"/>
                  </a:lnTo>
                  <a:cubicBezTo>
                    <a:pt x="31895" y="2294835"/>
                    <a:pt x="20854" y="2290261"/>
                    <a:pt x="12714" y="2282121"/>
                  </a:cubicBezTo>
                  <a:cubicBezTo>
                    <a:pt x="4573" y="2273980"/>
                    <a:pt x="0" y="2262939"/>
                    <a:pt x="0" y="2251427"/>
                  </a:cubicBezTo>
                  <a:lnTo>
                    <a:pt x="0" y="43408"/>
                  </a:lnTo>
                  <a:cubicBezTo>
                    <a:pt x="0" y="31895"/>
                    <a:pt x="4573" y="20854"/>
                    <a:pt x="12714" y="12714"/>
                  </a:cubicBezTo>
                  <a:cubicBezTo>
                    <a:pt x="20854" y="4573"/>
                    <a:pt x="31895" y="0"/>
                    <a:pt x="4340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68561" cy="2342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333235" y="1524358"/>
            <a:ext cx="13794332" cy="7721884"/>
          </a:xfrm>
          <a:custGeom>
            <a:avLst/>
            <a:gdLst/>
            <a:ahLst/>
            <a:cxnLst/>
            <a:rect l="l" t="t" r="r" b="b"/>
            <a:pathLst>
              <a:path w="13794332" h="7721884">
                <a:moveTo>
                  <a:pt x="0" y="0"/>
                </a:moveTo>
                <a:lnTo>
                  <a:pt x="13794332" y="0"/>
                </a:lnTo>
                <a:lnTo>
                  <a:pt x="13794332" y="7721884"/>
                </a:lnTo>
                <a:lnTo>
                  <a:pt x="0" y="772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64939" y="142058"/>
            <a:ext cx="4175984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7"/>
              </a:lnSpc>
            </a:pPr>
            <a:r>
              <a:rPr lang="en-US" sz="2341" u="sng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  <a:hlinkClick r:id="rId5" tooltip="https://app.powerbi.com/groups/4c3b874e-3ee6-4793-9aaa-4845b001e5c1/reports/80cc8ab7-1d31-44de-b76c-38fc3f958551/ReportSection?experience=power-bi"/>
              </a:rPr>
              <a:t>Dashboard-Before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0559" y="1028700"/>
            <a:ext cx="16586881" cy="8713200"/>
            <a:chOff x="0" y="0"/>
            <a:chExt cx="4368561" cy="22948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8561" cy="2294835"/>
            </a:xfrm>
            <a:custGeom>
              <a:avLst/>
              <a:gdLst/>
              <a:ahLst/>
              <a:cxnLst/>
              <a:rect l="l" t="t" r="r" b="b"/>
              <a:pathLst>
                <a:path w="4368561" h="2294835">
                  <a:moveTo>
                    <a:pt x="43408" y="0"/>
                  </a:moveTo>
                  <a:lnTo>
                    <a:pt x="4325153" y="0"/>
                  </a:lnTo>
                  <a:cubicBezTo>
                    <a:pt x="4336666" y="0"/>
                    <a:pt x="4347707" y="4573"/>
                    <a:pt x="4355847" y="12714"/>
                  </a:cubicBezTo>
                  <a:cubicBezTo>
                    <a:pt x="4363988" y="20854"/>
                    <a:pt x="4368561" y="31895"/>
                    <a:pt x="4368561" y="43408"/>
                  </a:cubicBezTo>
                  <a:lnTo>
                    <a:pt x="4368561" y="2251427"/>
                  </a:lnTo>
                  <a:cubicBezTo>
                    <a:pt x="4368561" y="2262939"/>
                    <a:pt x="4363988" y="2273980"/>
                    <a:pt x="4355847" y="2282121"/>
                  </a:cubicBezTo>
                  <a:cubicBezTo>
                    <a:pt x="4347707" y="2290261"/>
                    <a:pt x="4336666" y="2294835"/>
                    <a:pt x="4325153" y="2294835"/>
                  </a:cubicBezTo>
                  <a:lnTo>
                    <a:pt x="43408" y="2294835"/>
                  </a:lnTo>
                  <a:cubicBezTo>
                    <a:pt x="31895" y="2294835"/>
                    <a:pt x="20854" y="2290261"/>
                    <a:pt x="12714" y="2282121"/>
                  </a:cubicBezTo>
                  <a:cubicBezTo>
                    <a:pt x="4573" y="2273980"/>
                    <a:pt x="0" y="2262939"/>
                    <a:pt x="0" y="2251427"/>
                  </a:cubicBezTo>
                  <a:lnTo>
                    <a:pt x="0" y="43408"/>
                  </a:lnTo>
                  <a:cubicBezTo>
                    <a:pt x="0" y="31895"/>
                    <a:pt x="4573" y="20854"/>
                    <a:pt x="12714" y="12714"/>
                  </a:cubicBezTo>
                  <a:cubicBezTo>
                    <a:pt x="20854" y="4573"/>
                    <a:pt x="31895" y="0"/>
                    <a:pt x="4340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68561" cy="2342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276530" y="1762710"/>
            <a:ext cx="13734940" cy="7245181"/>
          </a:xfrm>
          <a:custGeom>
            <a:avLst/>
            <a:gdLst/>
            <a:ahLst/>
            <a:cxnLst/>
            <a:rect l="l" t="t" r="r" b="b"/>
            <a:pathLst>
              <a:path w="13734940" h="7245181">
                <a:moveTo>
                  <a:pt x="0" y="0"/>
                </a:moveTo>
                <a:lnTo>
                  <a:pt x="13734940" y="0"/>
                </a:lnTo>
                <a:lnTo>
                  <a:pt x="13734940" y="7245180"/>
                </a:lnTo>
                <a:lnTo>
                  <a:pt x="0" y="724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64939" y="142058"/>
            <a:ext cx="4175984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7"/>
              </a:lnSpc>
            </a:pPr>
            <a:r>
              <a:rPr lang="en-US" sz="2341" u="sng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  <a:hlinkClick r:id="rId5" tooltip="https://app.powerbi.com/groups/4c3b874e-3ee6-4793-9aaa-4845b001e5c1/reports/7a67817d-6d8f-494b-9f61-ec8c0505b039/f9ad06aaf2bbd30e4479?experience=power-bi"/>
              </a:rPr>
              <a:t>Dashboard-After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6805" y="3397137"/>
            <a:ext cx="8057493" cy="3139437"/>
            <a:chOff x="0" y="0"/>
            <a:chExt cx="2122138" cy="8268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2138" cy="826848"/>
            </a:xfrm>
            <a:custGeom>
              <a:avLst/>
              <a:gdLst/>
              <a:ahLst/>
              <a:cxnLst/>
              <a:rect l="l" t="t" r="r" b="b"/>
              <a:pathLst>
                <a:path w="2122138" h="826848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737490"/>
                  </a:lnTo>
                  <a:cubicBezTo>
                    <a:pt x="2122138" y="761189"/>
                    <a:pt x="2112724" y="783918"/>
                    <a:pt x="2095966" y="800675"/>
                  </a:cubicBezTo>
                  <a:cubicBezTo>
                    <a:pt x="2079208" y="817433"/>
                    <a:pt x="2056480" y="826848"/>
                    <a:pt x="2032780" y="826848"/>
                  </a:cubicBezTo>
                  <a:lnTo>
                    <a:pt x="89358" y="826848"/>
                  </a:lnTo>
                  <a:cubicBezTo>
                    <a:pt x="65659" y="826848"/>
                    <a:pt x="42930" y="817433"/>
                    <a:pt x="26172" y="800675"/>
                  </a:cubicBezTo>
                  <a:cubicBezTo>
                    <a:pt x="9414" y="783918"/>
                    <a:pt x="0" y="761189"/>
                    <a:pt x="0" y="737490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22138" cy="87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04202" y="3781354"/>
            <a:ext cx="3725531" cy="835848"/>
            <a:chOff x="0" y="0"/>
            <a:chExt cx="981210" cy="2201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47676" y="1886533"/>
            <a:ext cx="709773" cy="707998"/>
          </a:xfrm>
          <a:custGeom>
            <a:avLst/>
            <a:gdLst/>
            <a:ahLst/>
            <a:cxnLst/>
            <a:rect l="l" t="t" r="r" b="b"/>
            <a:pathLst>
              <a:path w="709773" h="707998">
                <a:moveTo>
                  <a:pt x="0" y="0"/>
                </a:moveTo>
                <a:lnTo>
                  <a:pt x="709773" y="0"/>
                </a:lnTo>
                <a:lnTo>
                  <a:pt x="709773" y="707998"/>
                </a:lnTo>
                <a:lnTo>
                  <a:pt x="0" y="70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88043" y="828675"/>
            <a:ext cx="15407999" cy="222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31"/>
              </a:lnSpc>
            </a:pPr>
            <a:r>
              <a:rPr lang="en-US" sz="12879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Results Based On Revenue Analysis</a:t>
            </a:r>
          </a:p>
        </p:txBody>
      </p:sp>
      <p:sp>
        <p:nvSpPr>
          <p:cNvPr id="16" name="Freeform 16"/>
          <p:cNvSpPr/>
          <p:nvPr/>
        </p:nvSpPr>
        <p:spPr>
          <a:xfrm rot="-2700000">
            <a:off x="747676" y="1886533"/>
            <a:ext cx="709773" cy="707998"/>
          </a:xfrm>
          <a:custGeom>
            <a:avLst/>
            <a:gdLst/>
            <a:ahLst/>
            <a:cxnLst/>
            <a:rect l="l" t="t" r="r" b="b"/>
            <a:pathLst>
              <a:path w="709773" h="707998">
                <a:moveTo>
                  <a:pt x="0" y="0"/>
                </a:moveTo>
                <a:lnTo>
                  <a:pt x="709773" y="0"/>
                </a:lnTo>
                <a:lnTo>
                  <a:pt x="709773" y="707998"/>
                </a:lnTo>
                <a:lnTo>
                  <a:pt x="0" y="70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32551" y="3953104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DAIRY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09122" y="4667163"/>
            <a:ext cx="7667976" cy="177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Cheese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Sold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6M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Revenue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$45.76M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$98.8M</a:t>
            </a:r>
          </a:p>
        </p:txBody>
      </p:sp>
      <p:sp>
        <p:nvSpPr>
          <p:cNvPr id="20" name="Freeform 20"/>
          <p:cNvSpPr/>
          <p:nvPr/>
        </p:nvSpPr>
        <p:spPr>
          <a:xfrm>
            <a:off x="2103616" y="4061162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30" y="0"/>
                </a:lnTo>
                <a:lnTo>
                  <a:pt x="286530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008425" y="4061162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628837" y="3397137"/>
            <a:ext cx="8057493" cy="3139437"/>
            <a:chOff x="0" y="0"/>
            <a:chExt cx="2122138" cy="8268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22138" cy="826848"/>
            </a:xfrm>
            <a:custGeom>
              <a:avLst/>
              <a:gdLst/>
              <a:ahLst/>
              <a:cxnLst/>
              <a:rect l="l" t="t" r="r" b="b"/>
              <a:pathLst>
                <a:path w="2122138" h="826848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737490"/>
                  </a:lnTo>
                  <a:cubicBezTo>
                    <a:pt x="2122138" y="761189"/>
                    <a:pt x="2112724" y="783918"/>
                    <a:pt x="2095966" y="800675"/>
                  </a:cubicBezTo>
                  <a:cubicBezTo>
                    <a:pt x="2079208" y="817433"/>
                    <a:pt x="2056480" y="826848"/>
                    <a:pt x="2032780" y="826848"/>
                  </a:cubicBezTo>
                  <a:lnTo>
                    <a:pt x="89358" y="826848"/>
                  </a:lnTo>
                  <a:cubicBezTo>
                    <a:pt x="65659" y="826848"/>
                    <a:pt x="42930" y="817433"/>
                    <a:pt x="26172" y="800675"/>
                  </a:cubicBezTo>
                  <a:cubicBezTo>
                    <a:pt x="9414" y="783918"/>
                    <a:pt x="0" y="761189"/>
                    <a:pt x="0" y="737490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22138" cy="87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96233" y="3781354"/>
            <a:ext cx="3725531" cy="835848"/>
            <a:chOff x="0" y="0"/>
            <a:chExt cx="981210" cy="2201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824582" y="3953104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FRUITS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01153" y="4675911"/>
            <a:ext cx="7667976" cy="177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Blueberry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Sold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4M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Revenue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$22.8M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$86.71M</a:t>
            </a:r>
          </a:p>
        </p:txBody>
      </p:sp>
      <p:sp>
        <p:nvSpPr>
          <p:cNvPr id="30" name="Freeform 30"/>
          <p:cNvSpPr/>
          <p:nvPr/>
        </p:nvSpPr>
        <p:spPr>
          <a:xfrm>
            <a:off x="11495648" y="4061162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6400456" y="4061162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30" y="0"/>
                </a:lnTo>
                <a:lnTo>
                  <a:pt x="286530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4858690" y="6831849"/>
            <a:ext cx="8057493" cy="3139437"/>
            <a:chOff x="0" y="0"/>
            <a:chExt cx="2122138" cy="82684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22138" cy="826848"/>
            </a:xfrm>
            <a:custGeom>
              <a:avLst/>
              <a:gdLst/>
              <a:ahLst/>
              <a:cxnLst/>
              <a:rect l="l" t="t" r="r" b="b"/>
              <a:pathLst>
                <a:path w="2122138" h="826848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737490"/>
                  </a:lnTo>
                  <a:cubicBezTo>
                    <a:pt x="2122138" y="761189"/>
                    <a:pt x="2112724" y="783918"/>
                    <a:pt x="2095966" y="800675"/>
                  </a:cubicBezTo>
                  <a:cubicBezTo>
                    <a:pt x="2079208" y="817433"/>
                    <a:pt x="2056480" y="826848"/>
                    <a:pt x="2032780" y="826848"/>
                  </a:cubicBezTo>
                  <a:lnTo>
                    <a:pt x="89358" y="826848"/>
                  </a:lnTo>
                  <a:cubicBezTo>
                    <a:pt x="65659" y="826848"/>
                    <a:pt x="42930" y="817433"/>
                    <a:pt x="26172" y="800675"/>
                  </a:cubicBezTo>
                  <a:cubicBezTo>
                    <a:pt x="9414" y="783918"/>
                    <a:pt x="0" y="761189"/>
                    <a:pt x="0" y="737490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122138" cy="87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326087" y="7216066"/>
            <a:ext cx="3725531" cy="835848"/>
            <a:chOff x="0" y="0"/>
            <a:chExt cx="981210" cy="22014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054436" y="7387816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VEGETABLES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31007" y="8101875"/>
            <a:ext cx="7667976" cy="177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Tomatoes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Sold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3M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Revenue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$8.38M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$28.18M</a:t>
            </a:r>
          </a:p>
        </p:txBody>
      </p:sp>
      <p:sp>
        <p:nvSpPr>
          <p:cNvPr id="40" name="Freeform 40"/>
          <p:cNvSpPr/>
          <p:nvPr/>
        </p:nvSpPr>
        <p:spPr>
          <a:xfrm>
            <a:off x="6725502" y="7495874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1630310" y="7495874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6805" y="3940062"/>
            <a:ext cx="8057493" cy="3139437"/>
            <a:chOff x="0" y="0"/>
            <a:chExt cx="2122138" cy="8268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2138" cy="826848"/>
            </a:xfrm>
            <a:custGeom>
              <a:avLst/>
              <a:gdLst/>
              <a:ahLst/>
              <a:cxnLst/>
              <a:rect l="l" t="t" r="r" b="b"/>
              <a:pathLst>
                <a:path w="2122138" h="826848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737490"/>
                  </a:lnTo>
                  <a:cubicBezTo>
                    <a:pt x="2122138" y="761189"/>
                    <a:pt x="2112724" y="783918"/>
                    <a:pt x="2095966" y="800675"/>
                  </a:cubicBezTo>
                  <a:cubicBezTo>
                    <a:pt x="2079208" y="817433"/>
                    <a:pt x="2056480" y="826848"/>
                    <a:pt x="2032780" y="826848"/>
                  </a:cubicBezTo>
                  <a:lnTo>
                    <a:pt x="89358" y="826848"/>
                  </a:lnTo>
                  <a:cubicBezTo>
                    <a:pt x="65659" y="826848"/>
                    <a:pt x="42930" y="817433"/>
                    <a:pt x="26172" y="800675"/>
                  </a:cubicBezTo>
                  <a:cubicBezTo>
                    <a:pt x="9414" y="783918"/>
                    <a:pt x="0" y="761189"/>
                    <a:pt x="0" y="737490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22138" cy="87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04202" y="4324279"/>
            <a:ext cx="3725531" cy="835848"/>
            <a:chOff x="0" y="0"/>
            <a:chExt cx="981210" cy="2201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47676" y="1886533"/>
            <a:ext cx="709773" cy="707998"/>
          </a:xfrm>
          <a:custGeom>
            <a:avLst/>
            <a:gdLst/>
            <a:ahLst/>
            <a:cxnLst/>
            <a:rect l="l" t="t" r="r" b="b"/>
            <a:pathLst>
              <a:path w="709773" h="707998">
                <a:moveTo>
                  <a:pt x="0" y="0"/>
                </a:moveTo>
                <a:lnTo>
                  <a:pt x="709773" y="0"/>
                </a:lnTo>
                <a:lnTo>
                  <a:pt x="709773" y="707998"/>
                </a:lnTo>
                <a:lnTo>
                  <a:pt x="0" y="70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88043" y="828675"/>
            <a:ext cx="15407999" cy="222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31"/>
              </a:lnSpc>
            </a:pPr>
            <a:r>
              <a:rPr lang="en-US" sz="12879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Results Based On Revenue Analysis</a:t>
            </a:r>
          </a:p>
        </p:txBody>
      </p:sp>
      <p:sp>
        <p:nvSpPr>
          <p:cNvPr id="16" name="Freeform 16"/>
          <p:cNvSpPr/>
          <p:nvPr/>
        </p:nvSpPr>
        <p:spPr>
          <a:xfrm rot="-2700000">
            <a:off x="747676" y="1886533"/>
            <a:ext cx="709773" cy="707998"/>
          </a:xfrm>
          <a:custGeom>
            <a:avLst/>
            <a:gdLst/>
            <a:ahLst/>
            <a:cxnLst/>
            <a:rect l="l" t="t" r="r" b="b"/>
            <a:pathLst>
              <a:path w="709773" h="707998">
                <a:moveTo>
                  <a:pt x="0" y="0"/>
                </a:moveTo>
                <a:lnTo>
                  <a:pt x="709773" y="0"/>
                </a:lnTo>
                <a:lnTo>
                  <a:pt x="709773" y="707998"/>
                </a:lnTo>
                <a:lnTo>
                  <a:pt x="0" y="70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32551" y="4496029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GRAINS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03616" y="5200563"/>
            <a:ext cx="7667976" cy="177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Rice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Sold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3M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Revenue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$3.45M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$16.26M</a:t>
            </a:r>
          </a:p>
        </p:txBody>
      </p:sp>
      <p:sp>
        <p:nvSpPr>
          <p:cNvPr id="20" name="Freeform 20"/>
          <p:cNvSpPr/>
          <p:nvPr/>
        </p:nvSpPr>
        <p:spPr>
          <a:xfrm>
            <a:off x="2103616" y="4604087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30" y="0"/>
                </a:lnTo>
                <a:lnTo>
                  <a:pt x="286530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008425" y="4604087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777098" y="5724525"/>
            <a:ext cx="8057493" cy="3139437"/>
            <a:chOff x="0" y="0"/>
            <a:chExt cx="2122138" cy="8268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22138" cy="826848"/>
            </a:xfrm>
            <a:custGeom>
              <a:avLst/>
              <a:gdLst/>
              <a:ahLst/>
              <a:cxnLst/>
              <a:rect l="l" t="t" r="r" b="b"/>
              <a:pathLst>
                <a:path w="2122138" h="826848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737490"/>
                  </a:lnTo>
                  <a:cubicBezTo>
                    <a:pt x="2122138" y="761189"/>
                    <a:pt x="2112724" y="783918"/>
                    <a:pt x="2095966" y="800675"/>
                  </a:cubicBezTo>
                  <a:cubicBezTo>
                    <a:pt x="2079208" y="817433"/>
                    <a:pt x="2056480" y="826848"/>
                    <a:pt x="2032780" y="826848"/>
                  </a:cubicBezTo>
                  <a:lnTo>
                    <a:pt x="89358" y="826848"/>
                  </a:lnTo>
                  <a:cubicBezTo>
                    <a:pt x="65659" y="826848"/>
                    <a:pt x="42930" y="817433"/>
                    <a:pt x="26172" y="800675"/>
                  </a:cubicBezTo>
                  <a:cubicBezTo>
                    <a:pt x="9414" y="783918"/>
                    <a:pt x="0" y="761189"/>
                    <a:pt x="0" y="737490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22138" cy="87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44494" y="6108742"/>
            <a:ext cx="3725531" cy="835848"/>
            <a:chOff x="0" y="0"/>
            <a:chExt cx="981210" cy="2201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972843" y="6280492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LIVESTOCK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43909" y="6944590"/>
            <a:ext cx="7667976" cy="177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Lamb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Sold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6M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Revenue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$69.96M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$183.69M</a:t>
            </a:r>
          </a:p>
        </p:txBody>
      </p:sp>
      <p:sp>
        <p:nvSpPr>
          <p:cNvPr id="30" name="Freeform 30"/>
          <p:cNvSpPr/>
          <p:nvPr/>
        </p:nvSpPr>
        <p:spPr>
          <a:xfrm>
            <a:off x="11643909" y="6388550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6548717" y="6388550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30" y="0"/>
                </a:lnTo>
                <a:lnTo>
                  <a:pt x="286530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419" y="1450692"/>
            <a:ext cx="9104679" cy="8291207"/>
            <a:chOff x="0" y="0"/>
            <a:chExt cx="2397940" cy="2183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7940" cy="2183692"/>
            </a:xfrm>
            <a:custGeom>
              <a:avLst/>
              <a:gdLst/>
              <a:ahLst/>
              <a:cxnLst/>
              <a:rect l="l" t="t" r="r" b="b"/>
              <a:pathLst>
                <a:path w="2397940" h="2183692">
                  <a:moveTo>
                    <a:pt x="79080" y="0"/>
                  </a:moveTo>
                  <a:lnTo>
                    <a:pt x="2318860" y="0"/>
                  </a:lnTo>
                  <a:cubicBezTo>
                    <a:pt x="2339833" y="0"/>
                    <a:pt x="2359948" y="8332"/>
                    <a:pt x="2374778" y="23162"/>
                  </a:cubicBezTo>
                  <a:cubicBezTo>
                    <a:pt x="2389608" y="37992"/>
                    <a:pt x="2397940" y="58107"/>
                    <a:pt x="2397940" y="79080"/>
                  </a:cubicBezTo>
                  <a:lnTo>
                    <a:pt x="2397940" y="2104612"/>
                  </a:lnTo>
                  <a:cubicBezTo>
                    <a:pt x="2397940" y="2125586"/>
                    <a:pt x="2389608" y="2145700"/>
                    <a:pt x="2374778" y="2160531"/>
                  </a:cubicBezTo>
                  <a:cubicBezTo>
                    <a:pt x="2359948" y="2175361"/>
                    <a:pt x="2339833" y="2183692"/>
                    <a:pt x="2318860" y="2183692"/>
                  </a:cubicBezTo>
                  <a:lnTo>
                    <a:pt x="79080" y="2183692"/>
                  </a:lnTo>
                  <a:cubicBezTo>
                    <a:pt x="58107" y="2183692"/>
                    <a:pt x="37992" y="2175361"/>
                    <a:pt x="23162" y="2160531"/>
                  </a:cubicBezTo>
                  <a:cubicBezTo>
                    <a:pt x="8332" y="2145700"/>
                    <a:pt x="0" y="2125586"/>
                    <a:pt x="0" y="2104612"/>
                  </a:cubicBezTo>
                  <a:lnTo>
                    <a:pt x="0" y="79080"/>
                  </a:lnTo>
                  <a:cubicBezTo>
                    <a:pt x="0" y="58107"/>
                    <a:pt x="8332" y="37992"/>
                    <a:pt x="23162" y="23162"/>
                  </a:cubicBezTo>
                  <a:cubicBezTo>
                    <a:pt x="37992" y="8332"/>
                    <a:pt x="58107" y="0"/>
                    <a:pt x="79080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397940" cy="223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348" y="4021328"/>
            <a:ext cx="8382433" cy="5359659"/>
            <a:chOff x="0" y="0"/>
            <a:chExt cx="2207719" cy="14115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07719" cy="1411597"/>
            </a:xfrm>
            <a:custGeom>
              <a:avLst/>
              <a:gdLst/>
              <a:ahLst/>
              <a:cxnLst/>
              <a:rect l="l" t="t" r="r" b="b"/>
              <a:pathLst>
                <a:path w="2207719" h="1411597">
                  <a:moveTo>
                    <a:pt x="69269" y="0"/>
                  </a:moveTo>
                  <a:lnTo>
                    <a:pt x="2138450" y="0"/>
                  </a:lnTo>
                  <a:cubicBezTo>
                    <a:pt x="2156821" y="0"/>
                    <a:pt x="2174440" y="7298"/>
                    <a:pt x="2187431" y="20288"/>
                  </a:cubicBezTo>
                  <a:cubicBezTo>
                    <a:pt x="2200421" y="33279"/>
                    <a:pt x="2207719" y="50898"/>
                    <a:pt x="2207719" y="69269"/>
                  </a:cubicBezTo>
                  <a:lnTo>
                    <a:pt x="2207719" y="1342328"/>
                  </a:lnTo>
                  <a:cubicBezTo>
                    <a:pt x="2207719" y="1360700"/>
                    <a:pt x="2200421" y="1378318"/>
                    <a:pt x="2187431" y="1391309"/>
                  </a:cubicBezTo>
                  <a:cubicBezTo>
                    <a:pt x="2174440" y="1404299"/>
                    <a:pt x="2156821" y="1411597"/>
                    <a:pt x="2138450" y="1411597"/>
                  </a:cubicBezTo>
                  <a:lnTo>
                    <a:pt x="69269" y="1411597"/>
                  </a:lnTo>
                  <a:cubicBezTo>
                    <a:pt x="50898" y="1411597"/>
                    <a:pt x="33279" y="1404299"/>
                    <a:pt x="20288" y="1391309"/>
                  </a:cubicBezTo>
                  <a:cubicBezTo>
                    <a:pt x="7298" y="1378318"/>
                    <a:pt x="0" y="1360700"/>
                    <a:pt x="0" y="1342328"/>
                  </a:cubicBezTo>
                  <a:lnTo>
                    <a:pt x="0" y="69269"/>
                  </a:lnTo>
                  <a:cubicBezTo>
                    <a:pt x="0" y="50898"/>
                    <a:pt x="7298" y="33279"/>
                    <a:pt x="20288" y="20288"/>
                  </a:cubicBezTo>
                  <a:cubicBezTo>
                    <a:pt x="33279" y="7298"/>
                    <a:pt x="50898" y="0"/>
                    <a:pt x="69269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07719" cy="1459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94827" y="2543048"/>
            <a:ext cx="3598265" cy="3598251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8987" r="-289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545735" y="2543048"/>
            <a:ext cx="3598265" cy="359825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9833" r="-398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26390" y="2543033"/>
            <a:ext cx="3598265" cy="359826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6282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75138" y="2543048"/>
            <a:ext cx="3598265" cy="359826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6282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671" y="2722224"/>
            <a:ext cx="8519066" cy="7282471"/>
          </a:xfrm>
          <a:prstGeom prst="rect">
            <a:avLst/>
          </a:prstGeom>
        </p:spPr>
      </p:pic>
      <p:sp>
        <p:nvSpPr>
          <p:cNvPr id="25" name="Freeform 25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2366513" y="1918365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3759909" y="1753597"/>
            <a:ext cx="4312404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TOP ONE PRODUCT</a:t>
            </a:r>
          </a:p>
        </p:txBody>
      </p:sp>
      <p:sp>
        <p:nvSpPr>
          <p:cNvPr id="29" name="Freeform 29"/>
          <p:cNvSpPr/>
          <p:nvPr/>
        </p:nvSpPr>
        <p:spPr>
          <a:xfrm>
            <a:off x="7344867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7" y="0"/>
                </a:lnTo>
                <a:lnTo>
                  <a:pt x="727447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9991540" y="860959"/>
            <a:ext cx="7970593" cy="200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11"/>
              </a:lnSpc>
            </a:pPr>
            <a:r>
              <a:rPr lang="en-US" sz="11579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High Categories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6390" y="6274848"/>
            <a:ext cx="7431095" cy="222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Focus on Dairy and Livestock: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The </a:t>
            </a: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Lamb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and </a:t>
            </a: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Cheese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products are </a:t>
            </a: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generating the highest revenues across categories.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The company should focus on promoting and scaling these products further.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419" y="1450692"/>
            <a:ext cx="9104679" cy="8291207"/>
            <a:chOff x="0" y="0"/>
            <a:chExt cx="2397940" cy="2183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7940" cy="2183692"/>
            </a:xfrm>
            <a:custGeom>
              <a:avLst/>
              <a:gdLst/>
              <a:ahLst/>
              <a:cxnLst/>
              <a:rect l="l" t="t" r="r" b="b"/>
              <a:pathLst>
                <a:path w="2397940" h="2183692">
                  <a:moveTo>
                    <a:pt x="79080" y="0"/>
                  </a:moveTo>
                  <a:lnTo>
                    <a:pt x="2318860" y="0"/>
                  </a:lnTo>
                  <a:cubicBezTo>
                    <a:pt x="2339833" y="0"/>
                    <a:pt x="2359948" y="8332"/>
                    <a:pt x="2374778" y="23162"/>
                  </a:cubicBezTo>
                  <a:cubicBezTo>
                    <a:pt x="2389608" y="37992"/>
                    <a:pt x="2397940" y="58107"/>
                    <a:pt x="2397940" y="79080"/>
                  </a:cubicBezTo>
                  <a:lnTo>
                    <a:pt x="2397940" y="2104612"/>
                  </a:lnTo>
                  <a:cubicBezTo>
                    <a:pt x="2397940" y="2125586"/>
                    <a:pt x="2389608" y="2145700"/>
                    <a:pt x="2374778" y="2160531"/>
                  </a:cubicBezTo>
                  <a:cubicBezTo>
                    <a:pt x="2359948" y="2175361"/>
                    <a:pt x="2339833" y="2183692"/>
                    <a:pt x="2318860" y="2183692"/>
                  </a:cubicBezTo>
                  <a:lnTo>
                    <a:pt x="79080" y="2183692"/>
                  </a:lnTo>
                  <a:cubicBezTo>
                    <a:pt x="58107" y="2183692"/>
                    <a:pt x="37992" y="2175361"/>
                    <a:pt x="23162" y="2160531"/>
                  </a:cubicBezTo>
                  <a:cubicBezTo>
                    <a:pt x="8332" y="2145700"/>
                    <a:pt x="0" y="2125586"/>
                    <a:pt x="0" y="2104612"/>
                  </a:cubicBezTo>
                  <a:lnTo>
                    <a:pt x="0" y="79080"/>
                  </a:lnTo>
                  <a:cubicBezTo>
                    <a:pt x="0" y="58107"/>
                    <a:pt x="8332" y="37992"/>
                    <a:pt x="23162" y="23162"/>
                  </a:cubicBezTo>
                  <a:cubicBezTo>
                    <a:pt x="37992" y="8332"/>
                    <a:pt x="58107" y="0"/>
                    <a:pt x="79080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397940" cy="223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348" y="4021328"/>
            <a:ext cx="8382433" cy="5359659"/>
            <a:chOff x="0" y="0"/>
            <a:chExt cx="2207719" cy="14115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07719" cy="1411597"/>
            </a:xfrm>
            <a:custGeom>
              <a:avLst/>
              <a:gdLst/>
              <a:ahLst/>
              <a:cxnLst/>
              <a:rect l="l" t="t" r="r" b="b"/>
              <a:pathLst>
                <a:path w="2207719" h="1411597">
                  <a:moveTo>
                    <a:pt x="69269" y="0"/>
                  </a:moveTo>
                  <a:lnTo>
                    <a:pt x="2138450" y="0"/>
                  </a:lnTo>
                  <a:cubicBezTo>
                    <a:pt x="2156821" y="0"/>
                    <a:pt x="2174440" y="7298"/>
                    <a:pt x="2187431" y="20288"/>
                  </a:cubicBezTo>
                  <a:cubicBezTo>
                    <a:pt x="2200421" y="33279"/>
                    <a:pt x="2207719" y="50898"/>
                    <a:pt x="2207719" y="69269"/>
                  </a:cubicBezTo>
                  <a:lnTo>
                    <a:pt x="2207719" y="1342328"/>
                  </a:lnTo>
                  <a:cubicBezTo>
                    <a:pt x="2207719" y="1360700"/>
                    <a:pt x="2200421" y="1378318"/>
                    <a:pt x="2187431" y="1391309"/>
                  </a:cubicBezTo>
                  <a:cubicBezTo>
                    <a:pt x="2174440" y="1404299"/>
                    <a:pt x="2156821" y="1411597"/>
                    <a:pt x="2138450" y="1411597"/>
                  </a:cubicBezTo>
                  <a:lnTo>
                    <a:pt x="69269" y="1411597"/>
                  </a:lnTo>
                  <a:cubicBezTo>
                    <a:pt x="50898" y="1411597"/>
                    <a:pt x="33279" y="1404299"/>
                    <a:pt x="20288" y="1391309"/>
                  </a:cubicBezTo>
                  <a:cubicBezTo>
                    <a:pt x="7298" y="1378318"/>
                    <a:pt x="0" y="1360700"/>
                    <a:pt x="0" y="1342328"/>
                  </a:cubicBezTo>
                  <a:lnTo>
                    <a:pt x="0" y="69269"/>
                  </a:lnTo>
                  <a:cubicBezTo>
                    <a:pt x="0" y="50898"/>
                    <a:pt x="7298" y="33279"/>
                    <a:pt x="20288" y="20288"/>
                  </a:cubicBezTo>
                  <a:cubicBezTo>
                    <a:pt x="33279" y="7298"/>
                    <a:pt x="50898" y="0"/>
                    <a:pt x="69269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07719" cy="1459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94827" y="2543048"/>
            <a:ext cx="3598265" cy="3598251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112" r="-201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545735" y="2543048"/>
            <a:ext cx="3598265" cy="3598251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973" r="-169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26390" y="2543033"/>
            <a:ext cx="3598265" cy="359826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6282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45735" y="2543048"/>
            <a:ext cx="3598265" cy="359826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6282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895" y="2714608"/>
            <a:ext cx="8610458" cy="7297703"/>
          </a:xfrm>
          <a:prstGeom prst="rect">
            <a:avLst/>
          </a:prstGeom>
        </p:spPr>
      </p:pic>
      <p:sp>
        <p:nvSpPr>
          <p:cNvPr id="25" name="Freeform 25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2366513" y="1918365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3759909" y="1753597"/>
            <a:ext cx="4312404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TOP ONE PRODUCT</a:t>
            </a:r>
          </a:p>
        </p:txBody>
      </p:sp>
      <p:sp>
        <p:nvSpPr>
          <p:cNvPr id="29" name="Freeform 29"/>
          <p:cNvSpPr/>
          <p:nvPr/>
        </p:nvSpPr>
        <p:spPr>
          <a:xfrm>
            <a:off x="7344867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7" y="0"/>
                </a:lnTo>
                <a:lnTo>
                  <a:pt x="727447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9991540" y="860959"/>
            <a:ext cx="7970593" cy="200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11"/>
              </a:lnSpc>
            </a:pPr>
            <a:r>
              <a:rPr lang="en-US" sz="11579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Low Categories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6390" y="6274848"/>
            <a:ext cx="7431095" cy="266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Evaluate Grains and Vegetables: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The </a:t>
            </a: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revenue generated from Rice and Tomatoes is significantly lower.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The company should explore opportunities for improvement in these categories by either optimizing costs, increasing sales efforts, or diversifying product offerings.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936136" y="2997571"/>
            <a:ext cx="6343115" cy="9084955"/>
            <a:chOff x="0" y="0"/>
            <a:chExt cx="443357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solidFill>
              <a:srgbClr val="26282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336133" y="3248390"/>
            <a:ext cx="2038029" cy="2075733"/>
          </a:xfrm>
          <a:custGeom>
            <a:avLst/>
            <a:gdLst/>
            <a:ahLst/>
            <a:cxnLst/>
            <a:rect l="l" t="t" r="r" b="b"/>
            <a:pathLst>
              <a:path w="2038029" h="2075733">
                <a:moveTo>
                  <a:pt x="0" y="0"/>
                </a:moveTo>
                <a:lnTo>
                  <a:pt x="2038029" y="0"/>
                </a:lnTo>
                <a:lnTo>
                  <a:pt x="2038029" y="2075733"/>
                </a:lnTo>
                <a:lnTo>
                  <a:pt x="0" y="2075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53628" y="3189134"/>
            <a:ext cx="2038029" cy="2075733"/>
          </a:xfrm>
          <a:custGeom>
            <a:avLst/>
            <a:gdLst/>
            <a:ahLst/>
            <a:cxnLst/>
            <a:rect l="l" t="t" r="r" b="b"/>
            <a:pathLst>
              <a:path w="2038029" h="2075733">
                <a:moveTo>
                  <a:pt x="0" y="0"/>
                </a:moveTo>
                <a:lnTo>
                  <a:pt x="2038029" y="0"/>
                </a:lnTo>
                <a:lnTo>
                  <a:pt x="2038029" y="2075733"/>
                </a:lnTo>
                <a:lnTo>
                  <a:pt x="0" y="2075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956087" y="3026146"/>
            <a:ext cx="6303213" cy="9027805"/>
            <a:chOff x="0" y="0"/>
            <a:chExt cx="443357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95529" r="-1955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83721" y="660578"/>
            <a:ext cx="6532704" cy="253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90"/>
              </a:lnSpc>
            </a:pPr>
            <a:r>
              <a:rPr lang="en-US" sz="14778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20542" y="2177107"/>
            <a:ext cx="8894135" cy="1015988"/>
            <a:chOff x="0" y="0"/>
            <a:chExt cx="2342488" cy="2675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42488" cy="267585"/>
            </a:xfrm>
            <a:custGeom>
              <a:avLst/>
              <a:gdLst/>
              <a:ahLst/>
              <a:cxnLst/>
              <a:rect l="l" t="t" r="r" b="b"/>
              <a:pathLst>
                <a:path w="2342488" h="267585">
                  <a:moveTo>
                    <a:pt x="80952" y="0"/>
                  </a:moveTo>
                  <a:lnTo>
                    <a:pt x="2261536" y="0"/>
                  </a:lnTo>
                  <a:cubicBezTo>
                    <a:pt x="2283006" y="0"/>
                    <a:pt x="2303596" y="8529"/>
                    <a:pt x="2318778" y="23710"/>
                  </a:cubicBezTo>
                  <a:cubicBezTo>
                    <a:pt x="2333959" y="38892"/>
                    <a:pt x="2342488" y="59482"/>
                    <a:pt x="2342488" y="80952"/>
                  </a:cubicBezTo>
                  <a:lnTo>
                    <a:pt x="2342488" y="186633"/>
                  </a:lnTo>
                  <a:cubicBezTo>
                    <a:pt x="2342488" y="208103"/>
                    <a:pt x="2333959" y="228694"/>
                    <a:pt x="2318778" y="243875"/>
                  </a:cubicBezTo>
                  <a:cubicBezTo>
                    <a:pt x="2303596" y="259056"/>
                    <a:pt x="2283006" y="267585"/>
                    <a:pt x="2261536" y="267585"/>
                  </a:cubicBezTo>
                  <a:lnTo>
                    <a:pt x="80952" y="267585"/>
                  </a:lnTo>
                  <a:cubicBezTo>
                    <a:pt x="36243" y="267585"/>
                    <a:pt x="0" y="231342"/>
                    <a:pt x="0" y="186633"/>
                  </a:cubicBezTo>
                  <a:lnTo>
                    <a:pt x="0" y="80952"/>
                  </a:lnTo>
                  <a:cubicBezTo>
                    <a:pt x="0" y="36243"/>
                    <a:pt x="36243" y="0"/>
                    <a:pt x="8095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342488" cy="315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0542" y="3240720"/>
            <a:ext cx="8894135" cy="1015988"/>
            <a:chOff x="0" y="0"/>
            <a:chExt cx="2342488" cy="26758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42488" cy="267585"/>
            </a:xfrm>
            <a:custGeom>
              <a:avLst/>
              <a:gdLst/>
              <a:ahLst/>
              <a:cxnLst/>
              <a:rect l="l" t="t" r="r" b="b"/>
              <a:pathLst>
                <a:path w="2342488" h="267585">
                  <a:moveTo>
                    <a:pt x="80952" y="0"/>
                  </a:moveTo>
                  <a:lnTo>
                    <a:pt x="2261536" y="0"/>
                  </a:lnTo>
                  <a:cubicBezTo>
                    <a:pt x="2283006" y="0"/>
                    <a:pt x="2303596" y="8529"/>
                    <a:pt x="2318778" y="23710"/>
                  </a:cubicBezTo>
                  <a:cubicBezTo>
                    <a:pt x="2333959" y="38892"/>
                    <a:pt x="2342488" y="59482"/>
                    <a:pt x="2342488" y="80952"/>
                  </a:cubicBezTo>
                  <a:lnTo>
                    <a:pt x="2342488" y="186633"/>
                  </a:lnTo>
                  <a:cubicBezTo>
                    <a:pt x="2342488" y="208103"/>
                    <a:pt x="2333959" y="228694"/>
                    <a:pt x="2318778" y="243875"/>
                  </a:cubicBezTo>
                  <a:cubicBezTo>
                    <a:pt x="2303596" y="259056"/>
                    <a:pt x="2283006" y="267585"/>
                    <a:pt x="2261536" y="267585"/>
                  </a:cubicBezTo>
                  <a:lnTo>
                    <a:pt x="80952" y="267585"/>
                  </a:lnTo>
                  <a:cubicBezTo>
                    <a:pt x="36243" y="267585"/>
                    <a:pt x="0" y="231342"/>
                    <a:pt x="0" y="186633"/>
                  </a:cubicBezTo>
                  <a:lnTo>
                    <a:pt x="0" y="80952"/>
                  </a:lnTo>
                  <a:cubicBezTo>
                    <a:pt x="0" y="36243"/>
                    <a:pt x="36243" y="0"/>
                    <a:pt x="8095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342488" cy="315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20542" y="4304333"/>
            <a:ext cx="8894135" cy="1015988"/>
            <a:chOff x="0" y="0"/>
            <a:chExt cx="2342488" cy="2675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42488" cy="267585"/>
            </a:xfrm>
            <a:custGeom>
              <a:avLst/>
              <a:gdLst/>
              <a:ahLst/>
              <a:cxnLst/>
              <a:rect l="l" t="t" r="r" b="b"/>
              <a:pathLst>
                <a:path w="2342488" h="267585">
                  <a:moveTo>
                    <a:pt x="80952" y="0"/>
                  </a:moveTo>
                  <a:lnTo>
                    <a:pt x="2261536" y="0"/>
                  </a:lnTo>
                  <a:cubicBezTo>
                    <a:pt x="2283006" y="0"/>
                    <a:pt x="2303596" y="8529"/>
                    <a:pt x="2318778" y="23710"/>
                  </a:cubicBezTo>
                  <a:cubicBezTo>
                    <a:pt x="2333959" y="38892"/>
                    <a:pt x="2342488" y="59482"/>
                    <a:pt x="2342488" y="80952"/>
                  </a:cubicBezTo>
                  <a:lnTo>
                    <a:pt x="2342488" y="186633"/>
                  </a:lnTo>
                  <a:cubicBezTo>
                    <a:pt x="2342488" y="208103"/>
                    <a:pt x="2333959" y="228694"/>
                    <a:pt x="2318778" y="243875"/>
                  </a:cubicBezTo>
                  <a:cubicBezTo>
                    <a:pt x="2303596" y="259056"/>
                    <a:pt x="2283006" y="267585"/>
                    <a:pt x="2261536" y="267585"/>
                  </a:cubicBezTo>
                  <a:lnTo>
                    <a:pt x="80952" y="267585"/>
                  </a:lnTo>
                  <a:cubicBezTo>
                    <a:pt x="36243" y="267585"/>
                    <a:pt x="0" y="231342"/>
                    <a:pt x="0" y="186633"/>
                  </a:cubicBezTo>
                  <a:lnTo>
                    <a:pt x="0" y="80952"/>
                  </a:lnTo>
                  <a:cubicBezTo>
                    <a:pt x="0" y="36243"/>
                    <a:pt x="36243" y="0"/>
                    <a:pt x="8095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342488" cy="315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0" y="2071962"/>
            <a:ext cx="1041084" cy="1016358"/>
          </a:xfrm>
          <a:custGeom>
            <a:avLst/>
            <a:gdLst/>
            <a:ahLst/>
            <a:cxnLst/>
            <a:rect l="l" t="t" r="r" b="b"/>
            <a:pathLst>
              <a:path w="1041084" h="1016358">
                <a:moveTo>
                  <a:pt x="0" y="0"/>
                </a:moveTo>
                <a:lnTo>
                  <a:pt x="1041084" y="0"/>
                </a:lnTo>
                <a:lnTo>
                  <a:pt x="1041084" y="1016358"/>
                </a:lnTo>
                <a:lnTo>
                  <a:pt x="0" y="1016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928022" y="2401101"/>
            <a:ext cx="2916027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Resource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6563" y="3501763"/>
            <a:ext cx="2857486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6563" y="4573138"/>
            <a:ext cx="2607426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Time series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10070" y="4546669"/>
            <a:ext cx="189644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10070" y="3501763"/>
            <a:ext cx="189644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310070" y="2401101"/>
            <a:ext cx="189644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85855" y="2445912"/>
            <a:ext cx="3995724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KAGGLE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85855" y="3501763"/>
            <a:ext cx="7588307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Agricultural Products Sales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85855" y="4573138"/>
            <a:ext cx="4268516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2022-2023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474977" y="5472721"/>
            <a:ext cx="8894135" cy="3903043"/>
            <a:chOff x="0" y="0"/>
            <a:chExt cx="2342488" cy="10279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342488" cy="1027962"/>
            </a:xfrm>
            <a:custGeom>
              <a:avLst/>
              <a:gdLst/>
              <a:ahLst/>
              <a:cxnLst/>
              <a:rect l="l" t="t" r="r" b="b"/>
              <a:pathLst>
                <a:path w="2342488" h="1027962">
                  <a:moveTo>
                    <a:pt x="51357" y="0"/>
                  </a:moveTo>
                  <a:lnTo>
                    <a:pt x="2291131" y="0"/>
                  </a:lnTo>
                  <a:cubicBezTo>
                    <a:pt x="2304752" y="0"/>
                    <a:pt x="2317815" y="5411"/>
                    <a:pt x="2327446" y="15042"/>
                  </a:cubicBezTo>
                  <a:cubicBezTo>
                    <a:pt x="2337078" y="24673"/>
                    <a:pt x="2342488" y="37736"/>
                    <a:pt x="2342488" y="51357"/>
                  </a:cubicBezTo>
                  <a:lnTo>
                    <a:pt x="2342488" y="976605"/>
                  </a:lnTo>
                  <a:cubicBezTo>
                    <a:pt x="2342488" y="990226"/>
                    <a:pt x="2337078" y="1003289"/>
                    <a:pt x="2327446" y="1012920"/>
                  </a:cubicBezTo>
                  <a:cubicBezTo>
                    <a:pt x="2317815" y="1022551"/>
                    <a:pt x="2304752" y="1027962"/>
                    <a:pt x="2291131" y="1027962"/>
                  </a:cubicBezTo>
                  <a:lnTo>
                    <a:pt x="51357" y="1027962"/>
                  </a:lnTo>
                  <a:cubicBezTo>
                    <a:pt x="37736" y="1027962"/>
                    <a:pt x="24673" y="1022551"/>
                    <a:pt x="15042" y="1012920"/>
                  </a:cubicBezTo>
                  <a:cubicBezTo>
                    <a:pt x="5411" y="1003289"/>
                    <a:pt x="0" y="990226"/>
                    <a:pt x="0" y="976605"/>
                  </a:cubicBezTo>
                  <a:lnTo>
                    <a:pt x="0" y="51357"/>
                  </a:lnTo>
                  <a:cubicBezTo>
                    <a:pt x="0" y="37736"/>
                    <a:pt x="5411" y="24673"/>
                    <a:pt x="15042" y="15042"/>
                  </a:cubicBezTo>
                  <a:cubicBezTo>
                    <a:pt x="24673" y="5411"/>
                    <a:pt x="37736" y="0"/>
                    <a:pt x="51357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2342488" cy="1075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40998" y="6265423"/>
            <a:ext cx="8067809" cy="289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This dataset provides comprehensive information on agricultural product sales, supply chain metrics, and pricing across various categories, including Vegetables, Fruits, Grains, Dairy, and Livestock, for the years 2022 and 2023.</a:t>
            </a:r>
          </a:p>
        </p:txBody>
      </p:sp>
      <p:sp>
        <p:nvSpPr>
          <p:cNvPr id="39" name="Freeform 39"/>
          <p:cNvSpPr/>
          <p:nvPr/>
        </p:nvSpPr>
        <p:spPr>
          <a:xfrm flipH="1">
            <a:off x="8736014" y="8426372"/>
            <a:ext cx="1041084" cy="1016358"/>
          </a:xfrm>
          <a:custGeom>
            <a:avLst/>
            <a:gdLst/>
            <a:ahLst/>
            <a:cxnLst/>
            <a:rect l="l" t="t" r="r" b="b"/>
            <a:pathLst>
              <a:path w="1041084" h="1016358">
                <a:moveTo>
                  <a:pt x="1041084" y="0"/>
                </a:moveTo>
                <a:lnTo>
                  <a:pt x="0" y="0"/>
                </a:lnTo>
                <a:lnTo>
                  <a:pt x="0" y="1016358"/>
                </a:lnTo>
                <a:lnTo>
                  <a:pt x="1041084" y="1016358"/>
                </a:lnTo>
                <a:lnTo>
                  <a:pt x="10410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940998" y="5729896"/>
            <a:ext cx="3323507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About Dataset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264505" y="5729896"/>
            <a:ext cx="189644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: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1305" y="3172484"/>
            <a:ext cx="8057493" cy="2179631"/>
            <a:chOff x="0" y="0"/>
            <a:chExt cx="2122138" cy="5740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2138" cy="574059"/>
            </a:xfrm>
            <a:custGeom>
              <a:avLst/>
              <a:gdLst/>
              <a:ahLst/>
              <a:cxnLst/>
              <a:rect l="l" t="t" r="r" b="b"/>
              <a:pathLst>
                <a:path w="2122138" h="574059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484701"/>
                  </a:lnTo>
                  <a:cubicBezTo>
                    <a:pt x="2122138" y="508401"/>
                    <a:pt x="2112724" y="531129"/>
                    <a:pt x="2095966" y="547887"/>
                  </a:cubicBezTo>
                  <a:cubicBezTo>
                    <a:pt x="2079208" y="564645"/>
                    <a:pt x="2056480" y="574059"/>
                    <a:pt x="2032780" y="574059"/>
                  </a:cubicBezTo>
                  <a:lnTo>
                    <a:pt x="89358" y="574059"/>
                  </a:lnTo>
                  <a:cubicBezTo>
                    <a:pt x="65659" y="574059"/>
                    <a:pt x="42930" y="564645"/>
                    <a:pt x="26172" y="547887"/>
                  </a:cubicBezTo>
                  <a:cubicBezTo>
                    <a:pt x="9414" y="531129"/>
                    <a:pt x="0" y="508401"/>
                    <a:pt x="0" y="484701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22138" cy="621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3148" y="3359037"/>
            <a:ext cx="3725531" cy="835848"/>
            <a:chOff x="0" y="0"/>
            <a:chExt cx="981210" cy="2201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47676" y="1886533"/>
            <a:ext cx="709773" cy="707998"/>
          </a:xfrm>
          <a:custGeom>
            <a:avLst/>
            <a:gdLst/>
            <a:ahLst/>
            <a:cxnLst/>
            <a:rect l="l" t="t" r="r" b="b"/>
            <a:pathLst>
              <a:path w="709773" h="707998">
                <a:moveTo>
                  <a:pt x="0" y="0"/>
                </a:moveTo>
                <a:lnTo>
                  <a:pt x="709773" y="0"/>
                </a:lnTo>
                <a:lnTo>
                  <a:pt x="709773" y="707998"/>
                </a:lnTo>
                <a:lnTo>
                  <a:pt x="0" y="70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88043" y="828675"/>
            <a:ext cx="16466246" cy="222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31"/>
              </a:lnSpc>
            </a:pPr>
            <a:r>
              <a:rPr lang="en-US" sz="12879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Category Performance Across States</a:t>
            </a:r>
          </a:p>
        </p:txBody>
      </p:sp>
      <p:sp>
        <p:nvSpPr>
          <p:cNvPr id="16" name="Freeform 16"/>
          <p:cNvSpPr/>
          <p:nvPr/>
        </p:nvSpPr>
        <p:spPr>
          <a:xfrm rot="-2700000">
            <a:off x="747676" y="1886533"/>
            <a:ext cx="709773" cy="707998"/>
          </a:xfrm>
          <a:custGeom>
            <a:avLst/>
            <a:gdLst/>
            <a:ahLst/>
            <a:cxnLst/>
            <a:rect l="l" t="t" r="r" b="b"/>
            <a:pathLst>
              <a:path w="709773" h="707998">
                <a:moveTo>
                  <a:pt x="0" y="0"/>
                </a:moveTo>
                <a:lnTo>
                  <a:pt x="709773" y="0"/>
                </a:lnTo>
                <a:lnTo>
                  <a:pt x="709773" y="707998"/>
                </a:lnTo>
                <a:lnTo>
                  <a:pt x="0" y="70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19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1497" y="3530787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DAIRY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148" y="4279177"/>
            <a:ext cx="7667976" cy="8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State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MaryLand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$3.26M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02562" y="3638845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30" y="0"/>
                </a:lnTo>
                <a:lnTo>
                  <a:pt x="286530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6007371" y="3638845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4482156" y="7998471"/>
            <a:ext cx="8057493" cy="2072737"/>
            <a:chOff x="0" y="0"/>
            <a:chExt cx="2122138" cy="5459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22138" cy="545906"/>
            </a:xfrm>
            <a:custGeom>
              <a:avLst/>
              <a:gdLst/>
              <a:ahLst/>
              <a:cxnLst/>
              <a:rect l="l" t="t" r="r" b="b"/>
              <a:pathLst>
                <a:path w="2122138" h="545906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456548"/>
                  </a:lnTo>
                  <a:cubicBezTo>
                    <a:pt x="2122138" y="480247"/>
                    <a:pt x="2112724" y="502976"/>
                    <a:pt x="2095966" y="519734"/>
                  </a:cubicBezTo>
                  <a:cubicBezTo>
                    <a:pt x="2079208" y="536492"/>
                    <a:pt x="2056480" y="545906"/>
                    <a:pt x="2032780" y="545906"/>
                  </a:cubicBezTo>
                  <a:lnTo>
                    <a:pt x="89358" y="545906"/>
                  </a:lnTo>
                  <a:cubicBezTo>
                    <a:pt x="65659" y="545906"/>
                    <a:pt x="42930" y="536492"/>
                    <a:pt x="26172" y="519734"/>
                  </a:cubicBezTo>
                  <a:cubicBezTo>
                    <a:pt x="9414" y="502976"/>
                    <a:pt x="0" y="480247"/>
                    <a:pt x="0" y="456548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122138" cy="59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1305" y="5485465"/>
            <a:ext cx="8057493" cy="2179631"/>
            <a:chOff x="0" y="0"/>
            <a:chExt cx="2122138" cy="57405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22138" cy="574059"/>
            </a:xfrm>
            <a:custGeom>
              <a:avLst/>
              <a:gdLst/>
              <a:ahLst/>
              <a:cxnLst/>
              <a:rect l="l" t="t" r="r" b="b"/>
              <a:pathLst>
                <a:path w="2122138" h="574059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484701"/>
                  </a:lnTo>
                  <a:cubicBezTo>
                    <a:pt x="2122138" y="508401"/>
                    <a:pt x="2112724" y="531129"/>
                    <a:pt x="2095966" y="547887"/>
                  </a:cubicBezTo>
                  <a:cubicBezTo>
                    <a:pt x="2079208" y="564645"/>
                    <a:pt x="2056480" y="574059"/>
                    <a:pt x="2032780" y="574059"/>
                  </a:cubicBezTo>
                  <a:lnTo>
                    <a:pt x="89358" y="574059"/>
                  </a:lnTo>
                  <a:cubicBezTo>
                    <a:pt x="65659" y="574059"/>
                    <a:pt x="42930" y="564645"/>
                    <a:pt x="26172" y="547887"/>
                  </a:cubicBezTo>
                  <a:cubicBezTo>
                    <a:pt x="9414" y="531129"/>
                    <a:pt x="0" y="508401"/>
                    <a:pt x="0" y="484701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122138" cy="621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03148" y="5685490"/>
            <a:ext cx="3725531" cy="835848"/>
            <a:chOff x="0" y="0"/>
            <a:chExt cx="981210" cy="22014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431497" y="5857240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FRUITS</a:t>
            </a:r>
          </a:p>
        </p:txBody>
      </p:sp>
      <p:sp>
        <p:nvSpPr>
          <p:cNvPr id="32" name="Freeform 32"/>
          <p:cNvSpPr/>
          <p:nvPr/>
        </p:nvSpPr>
        <p:spPr>
          <a:xfrm>
            <a:off x="1102562" y="5965298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30" y="0"/>
                </a:lnTo>
                <a:lnTo>
                  <a:pt x="286530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6007371" y="5965298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703148" y="6527655"/>
            <a:ext cx="7667976" cy="8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State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New Hammpshire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$2.68M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518181" y="3239159"/>
            <a:ext cx="8057493" cy="2179631"/>
            <a:chOff x="0" y="0"/>
            <a:chExt cx="2122138" cy="5740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22138" cy="574059"/>
            </a:xfrm>
            <a:custGeom>
              <a:avLst/>
              <a:gdLst/>
              <a:ahLst/>
              <a:cxnLst/>
              <a:rect l="l" t="t" r="r" b="b"/>
              <a:pathLst>
                <a:path w="2122138" h="574059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484701"/>
                  </a:lnTo>
                  <a:cubicBezTo>
                    <a:pt x="2122138" y="508401"/>
                    <a:pt x="2112724" y="531129"/>
                    <a:pt x="2095966" y="547887"/>
                  </a:cubicBezTo>
                  <a:cubicBezTo>
                    <a:pt x="2079208" y="564645"/>
                    <a:pt x="2056480" y="574059"/>
                    <a:pt x="2032780" y="574059"/>
                  </a:cubicBezTo>
                  <a:lnTo>
                    <a:pt x="89358" y="574059"/>
                  </a:lnTo>
                  <a:cubicBezTo>
                    <a:pt x="65659" y="574059"/>
                    <a:pt x="42930" y="564645"/>
                    <a:pt x="26172" y="547887"/>
                  </a:cubicBezTo>
                  <a:cubicBezTo>
                    <a:pt x="9414" y="531129"/>
                    <a:pt x="0" y="508401"/>
                    <a:pt x="0" y="484701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2122138" cy="621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620024" y="3425712"/>
            <a:ext cx="3725531" cy="835848"/>
            <a:chOff x="0" y="0"/>
            <a:chExt cx="981210" cy="22014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1348373" y="3597462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GRAINS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620024" y="4345852"/>
            <a:ext cx="7667976" cy="8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State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Michigan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$541K</a:t>
            </a:r>
          </a:p>
        </p:txBody>
      </p:sp>
      <p:sp>
        <p:nvSpPr>
          <p:cNvPr id="43" name="Freeform 43"/>
          <p:cNvSpPr/>
          <p:nvPr/>
        </p:nvSpPr>
        <p:spPr>
          <a:xfrm>
            <a:off x="10019439" y="3705520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4924247" y="3705520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5" name="Group 45"/>
          <p:cNvGrpSpPr/>
          <p:nvPr/>
        </p:nvGrpSpPr>
        <p:grpSpPr>
          <a:xfrm>
            <a:off x="9518181" y="5552140"/>
            <a:ext cx="8057493" cy="2179631"/>
            <a:chOff x="0" y="0"/>
            <a:chExt cx="2122138" cy="57405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122138" cy="574059"/>
            </a:xfrm>
            <a:custGeom>
              <a:avLst/>
              <a:gdLst/>
              <a:ahLst/>
              <a:cxnLst/>
              <a:rect l="l" t="t" r="r" b="b"/>
              <a:pathLst>
                <a:path w="2122138" h="574059">
                  <a:moveTo>
                    <a:pt x="89358" y="0"/>
                  </a:moveTo>
                  <a:lnTo>
                    <a:pt x="2032780" y="0"/>
                  </a:lnTo>
                  <a:cubicBezTo>
                    <a:pt x="2056480" y="0"/>
                    <a:pt x="2079208" y="9414"/>
                    <a:pt x="2095966" y="26172"/>
                  </a:cubicBezTo>
                  <a:cubicBezTo>
                    <a:pt x="2112724" y="42930"/>
                    <a:pt x="2122138" y="65659"/>
                    <a:pt x="2122138" y="89358"/>
                  </a:cubicBezTo>
                  <a:lnTo>
                    <a:pt x="2122138" y="484701"/>
                  </a:lnTo>
                  <a:cubicBezTo>
                    <a:pt x="2122138" y="508401"/>
                    <a:pt x="2112724" y="531129"/>
                    <a:pt x="2095966" y="547887"/>
                  </a:cubicBezTo>
                  <a:cubicBezTo>
                    <a:pt x="2079208" y="564645"/>
                    <a:pt x="2056480" y="574059"/>
                    <a:pt x="2032780" y="574059"/>
                  </a:cubicBezTo>
                  <a:lnTo>
                    <a:pt x="89358" y="574059"/>
                  </a:lnTo>
                  <a:cubicBezTo>
                    <a:pt x="65659" y="574059"/>
                    <a:pt x="42930" y="564645"/>
                    <a:pt x="26172" y="547887"/>
                  </a:cubicBezTo>
                  <a:cubicBezTo>
                    <a:pt x="9414" y="531129"/>
                    <a:pt x="0" y="508401"/>
                    <a:pt x="0" y="484701"/>
                  </a:cubicBezTo>
                  <a:lnTo>
                    <a:pt x="0" y="89358"/>
                  </a:lnTo>
                  <a:cubicBezTo>
                    <a:pt x="0" y="65659"/>
                    <a:pt x="9414" y="42930"/>
                    <a:pt x="26172" y="26172"/>
                  </a:cubicBezTo>
                  <a:cubicBezTo>
                    <a:pt x="42930" y="9414"/>
                    <a:pt x="65659" y="0"/>
                    <a:pt x="8935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2122138" cy="621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620024" y="5752165"/>
            <a:ext cx="3725531" cy="835848"/>
            <a:chOff x="0" y="0"/>
            <a:chExt cx="981210" cy="22014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1348373" y="5923915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VEGETABLES</a:t>
            </a:r>
          </a:p>
        </p:txBody>
      </p:sp>
      <p:sp>
        <p:nvSpPr>
          <p:cNvPr id="52" name="Freeform 52"/>
          <p:cNvSpPr/>
          <p:nvPr/>
        </p:nvSpPr>
        <p:spPr>
          <a:xfrm>
            <a:off x="10019439" y="6031973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4924247" y="6031973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54"/>
          <p:cNvSpPr txBox="1"/>
          <p:nvPr/>
        </p:nvSpPr>
        <p:spPr>
          <a:xfrm>
            <a:off x="10620024" y="6594330"/>
            <a:ext cx="7667976" cy="8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State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Vermont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$948K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411300" y="8217546"/>
            <a:ext cx="3725531" cy="835848"/>
            <a:chOff x="0" y="0"/>
            <a:chExt cx="981210" cy="220141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81210" cy="220141"/>
            </a:xfrm>
            <a:custGeom>
              <a:avLst/>
              <a:gdLst/>
              <a:ahLst/>
              <a:cxnLst/>
              <a:rect l="l" t="t" r="r" b="b"/>
              <a:pathLst>
                <a:path w="981210" h="220141">
                  <a:moveTo>
                    <a:pt x="110070" y="0"/>
                  </a:moveTo>
                  <a:lnTo>
                    <a:pt x="871139" y="0"/>
                  </a:lnTo>
                  <a:cubicBezTo>
                    <a:pt x="900332" y="0"/>
                    <a:pt x="928329" y="11597"/>
                    <a:pt x="948971" y="32239"/>
                  </a:cubicBezTo>
                  <a:cubicBezTo>
                    <a:pt x="969613" y="52881"/>
                    <a:pt x="981210" y="80878"/>
                    <a:pt x="981210" y="110070"/>
                  </a:cubicBezTo>
                  <a:lnTo>
                    <a:pt x="981210" y="110070"/>
                  </a:lnTo>
                  <a:cubicBezTo>
                    <a:pt x="981210" y="170861"/>
                    <a:pt x="931930" y="220141"/>
                    <a:pt x="871139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981210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139649" y="8389296"/>
            <a:ext cx="475843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LIVESTOCK</a:t>
            </a:r>
          </a:p>
        </p:txBody>
      </p:sp>
      <p:sp>
        <p:nvSpPr>
          <p:cNvPr id="59" name="Freeform 59"/>
          <p:cNvSpPr/>
          <p:nvPr/>
        </p:nvSpPr>
        <p:spPr>
          <a:xfrm>
            <a:off x="4810714" y="8497354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30" y="0"/>
                </a:lnTo>
                <a:lnTo>
                  <a:pt x="286530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9715523" y="8497354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Box 61"/>
          <p:cNvSpPr txBox="1"/>
          <p:nvPr/>
        </p:nvSpPr>
        <p:spPr>
          <a:xfrm>
            <a:off x="5684193" y="9072443"/>
            <a:ext cx="7667976" cy="87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State Name :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Tennessee</a:t>
            </a:r>
          </a:p>
          <a:p>
            <a:pPr marL="548655" lvl="1" indent="-274328" algn="just">
              <a:lnSpc>
                <a:spcPts val="3557"/>
              </a:lnSpc>
              <a:buFont typeface="Arial"/>
              <a:buChar char="•"/>
            </a:pPr>
            <a:r>
              <a:rPr lang="en-US" sz="25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Total Revenue : </a:t>
            </a: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$5M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419" y="1450692"/>
            <a:ext cx="9104679" cy="8291207"/>
            <a:chOff x="0" y="0"/>
            <a:chExt cx="2397940" cy="2183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7940" cy="2183692"/>
            </a:xfrm>
            <a:custGeom>
              <a:avLst/>
              <a:gdLst/>
              <a:ahLst/>
              <a:cxnLst/>
              <a:rect l="l" t="t" r="r" b="b"/>
              <a:pathLst>
                <a:path w="2397940" h="2183692">
                  <a:moveTo>
                    <a:pt x="79080" y="0"/>
                  </a:moveTo>
                  <a:lnTo>
                    <a:pt x="2318860" y="0"/>
                  </a:lnTo>
                  <a:cubicBezTo>
                    <a:pt x="2339833" y="0"/>
                    <a:pt x="2359948" y="8332"/>
                    <a:pt x="2374778" y="23162"/>
                  </a:cubicBezTo>
                  <a:cubicBezTo>
                    <a:pt x="2389608" y="37992"/>
                    <a:pt x="2397940" y="58107"/>
                    <a:pt x="2397940" y="79080"/>
                  </a:cubicBezTo>
                  <a:lnTo>
                    <a:pt x="2397940" y="2104612"/>
                  </a:lnTo>
                  <a:cubicBezTo>
                    <a:pt x="2397940" y="2125586"/>
                    <a:pt x="2389608" y="2145700"/>
                    <a:pt x="2374778" y="2160531"/>
                  </a:cubicBezTo>
                  <a:cubicBezTo>
                    <a:pt x="2359948" y="2175361"/>
                    <a:pt x="2339833" y="2183692"/>
                    <a:pt x="2318860" y="2183692"/>
                  </a:cubicBezTo>
                  <a:lnTo>
                    <a:pt x="79080" y="2183692"/>
                  </a:lnTo>
                  <a:cubicBezTo>
                    <a:pt x="58107" y="2183692"/>
                    <a:pt x="37992" y="2175361"/>
                    <a:pt x="23162" y="2160531"/>
                  </a:cubicBezTo>
                  <a:cubicBezTo>
                    <a:pt x="8332" y="2145700"/>
                    <a:pt x="0" y="2125586"/>
                    <a:pt x="0" y="2104612"/>
                  </a:cubicBezTo>
                  <a:lnTo>
                    <a:pt x="0" y="79080"/>
                  </a:lnTo>
                  <a:cubicBezTo>
                    <a:pt x="0" y="58107"/>
                    <a:pt x="8332" y="37992"/>
                    <a:pt x="23162" y="23162"/>
                  </a:cubicBezTo>
                  <a:cubicBezTo>
                    <a:pt x="37992" y="8332"/>
                    <a:pt x="58107" y="0"/>
                    <a:pt x="79080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397940" cy="223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348" y="4021328"/>
            <a:ext cx="8382433" cy="5359659"/>
            <a:chOff x="0" y="0"/>
            <a:chExt cx="2207719" cy="14115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07719" cy="1411597"/>
            </a:xfrm>
            <a:custGeom>
              <a:avLst/>
              <a:gdLst/>
              <a:ahLst/>
              <a:cxnLst/>
              <a:rect l="l" t="t" r="r" b="b"/>
              <a:pathLst>
                <a:path w="2207719" h="1411597">
                  <a:moveTo>
                    <a:pt x="69269" y="0"/>
                  </a:moveTo>
                  <a:lnTo>
                    <a:pt x="2138450" y="0"/>
                  </a:lnTo>
                  <a:cubicBezTo>
                    <a:pt x="2156821" y="0"/>
                    <a:pt x="2174440" y="7298"/>
                    <a:pt x="2187431" y="20288"/>
                  </a:cubicBezTo>
                  <a:cubicBezTo>
                    <a:pt x="2200421" y="33279"/>
                    <a:pt x="2207719" y="50898"/>
                    <a:pt x="2207719" y="69269"/>
                  </a:cubicBezTo>
                  <a:lnTo>
                    <a:pt x="2207719" y="1342328"/>
                  </a:lnTo>
                  <a:cubicBezTo>
                    <a:pt x="2207719" y="1360700"/>
                    <a:pt x="2200421" y="1378318"/>
                    <a:pt x="2187431" y="1391309"/>
                  </a:cubicBezTo>
                  <a:cubicBezTo>
                    <a:pt x="2174440" y="1404299"/>
                    <a:pt x="2156821" y="1411597"/>
                    <a:pt x="2138450" y="1411597"/>
                  </a:cubicBezTo>
                  <a:lnTo>
                    <a:pt x="69269" y="1411597"/>
                  </a:lnTo>
                  <a:cubicBezTo>
                    <a:pt x="50898" y="1411597"/>
                    <a:pt x="33279" y="1404299"/>
                    <a:pt x="20288" y="1391309"/>
                  </a:cubicBezTo>
                  <a:cubicBezTo>
                    <a:pt x="7298" y="1378318"/>
                    <a:pt x="0" y="1360700"/>
                    <a:pt x="0" y="1342328"/>
                  </a:cubicBezTo>
                  <a:lnTo>
                    <a:pt x="0" y="69269"/>
                  </a:lnTo>
                  <a:cubicBezTo>
                    <a:pt x="0" y="50898"/>
                    <a:pt x="7298" y="33279"/>
                    <a:pt x="20288" y="20288"/>
                  </a:cubicBezTo>
                  <a:cubicBezTo>
                    <a:pt x="33279" y="7298"/>
                    <a:pt x="50898" y="0"/>
                    <a:pt x="69269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07719" cy="1459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366513" y="1918365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759909" y="1753597"/>
            <a:ext cx="4312404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TOP ONE SATES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7344867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7" y="0"/>
                </a:lnTo>
                <a:lnTo>
                  <a:pt x="727447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618639" y="844166"/>
            <a:ext cx="6986176" cy="611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11"/>
              </a:lnSpc>
            </a:pPr>
            <a:r>
              <a:rPr lang="en-US" sz="11579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Monitor Product Performance Across States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20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78017" y="4905266"/>
            <a:ext cx="7431095" cy="352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7"/>
              </a:lnSpc>
            </a:pPr>
            <a:r>
              <a:rPr lang="en-US" sz="33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</a:t>
            </a:r>
            <a:r>
              <a:rPr lang="en-US" sz="3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As shown in the dashboard, </a:t>
            </a:r>
            <a:r>
              <a:rPr lang="en-US" sz="33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analyzing performance across different states</a:t>
            </a:r>
            <a:r>
              <a:rPr lang="en-US" sz="3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can </a:t>
            </a:r>
            <a:r>
              <a:rPr lang="en-US" sz="33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help</a:t>
            </a:r>
            <a:r>
              <a:rPr lang="en-US" sz="3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pinpoint high-potential </a:t>
            </a:r>
            <a:r>
              <a:rPr lang="en-US" sz="33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regions</a:t>
            </a:r>
            <a:r>
              <a:rPr lang="en-US" sz="3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 for </a:t>
            </a:r>
            <a:r>
              <a:rPr lang="en-US" sz="3341" b="1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targeted marketing or product distribution improvements.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13516" y="1562781"/>
            <a:ext cx="7660967" cy="5625089"/>
            <a:chOff x="0" y="0"/>
            <a:chExt cx="2017703" cy="14815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7703" cy="1481505"/>
            </a:xfrm>
            <a:custGeom>
              <a:avLst/>
              <a:gdLst/>
              <a:ahLst/>
              <a:cxnLst/>
              <a:rect l="l" t="t" r="r" b="b"/>
              <a:pathLst>
                <a:path w="2017703" h="1481505">
                  <a:moveTo>
                    <a:pt x="93983" y="0"/>
                  </a:moveTo>
                  <a:lnTo>
                    <a:pt x="1923721" y="0"/>
                  </a:lnTo>
                  <a:cubicBezTo>
                    <a:pt x="1948646" y="0"/>
                    <a:pt x="1972551" y="9902"/>
                    <a:pt x="1990177" y="27527"/>
                  </a:cubicBezTo>
                  <a:cubicBezTo>
                    <a:pt x="2007802" y="45152"/>
                    <a:pt x="2017703" y="69057"/>
                    <a:pt x="2017703" y="93983"/>
                  </a:cubicBezTo>
                  <a:lnTo>
                    <a:pt x="2017703" y="1387522"/>
                  </a:lnTo>
                  <a:cubicBezTo>
                    <a:pt x="2017703" y="1412448"/>
                    <a:pt x="2007802" y="1436353"/>
                    <a:pt x="1990177" y="1453978"/>
                  </a:cubicBezTo>
                  <a:cubicBezTo>
                    <a:pt x="1972551" y="1471603"/>
                    <a:pt x="1948646" y="1481505"/>
                    <a:pt x="1923721" y="1481505"/>
                  </a:cubicBezTo>
                  <a:lnTo>
                    <a:pt x="93983" y="1481505"/>
                  </a:lnTo>
                  <a:cubicBezTo>
                    <a:pt x="69057" y="1481505"/>
                    <a:pt x="45152" y="1471603"/>
                    <a:pt x="27527" y="1453978"/>
                  </a:cubicBezTo>
                  <a:cubicBezTo>
                    <a:pt x="9902" y="1436353"/>
                    <a:pt x="0" y="1412448"/>
                    <a:pt x="0" y="1387522"/>
                  </a:cubicBezTo>
                  <a:lnTo>
                    <a:pt x="0" y="93983"/>
                  </a:lnTo>
                  <a:cubicBezTo>
                    <a:pt x="0" y="69057"/>
                    <a:pt x="9902" y="45152"/>
                    <a:pt x="27527" y="27527"/>
                  </a:cubicBezTo>
                  <a:cubicBezTo>
                    <a:pt x="45152" y="9902"/>
                    <a:pt x="69057" y="0"/>
                    <a:pt x="9398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17703" cy="152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11917" y="1028700"/>
            <a:ext cx="8864165" cy="8864165"/>
          </a:xfrm>
          <a:custGeom>
            <a:avLst/>
            <a:gdLst/>
            <a:ahLst/>
            <a:cxnLst/>
            <a:rect l="l" t="t" r="r" b="b"/>
            <a:pathLst>
              <a:path w="8864165" h="8864165">
                <a:moveTo>
                  <a:pt x="0" y="0"/>
                </a:moveTo>
                <a:lnTo>
                  <a:pt x="8864166" y="0"/>
                </a:lnTo>
                <a:lnTo>
                  <a:pt x="8864166" y="8864165"/>
                </a:lnTo>
                <a:lnTo>
                  <a:pt x="0" y="8864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475797" y="1925324"/>
            <a:ext cx="6026029" cy="4963941"/>
          </a:xfrm>
          <a:custGeom>
            <a:avLst/>
            <a:gdLst/>
            <a:ahLst/>
            <a:cxnLst/>
            <a:rect l="l" t="t" r="r" b="b"/>
            <a:pathLst>
              <a:path w="6026029" h="4963941">
                <a:moveTo>
                  <a:pt x="0" y="0"/>
                </a:moveTo>
                <a:lnTo>
                  <a:pt x="6026029" y="0"/>
                </a:lnTo>
                <a:lnTo>
                  <a:pt x="6026029" y="4963941"/>
                </a:lnTo>
                <a:lnTo>
                  <a:pt x="0" y="496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058638" y="7197041"/>
            <a:ext cx="7679044" cy="25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90"/>
              </a:lnSpc>
            </a:pPr>
            <a:r>
              <a:rPr lang="en-US" sz="14778" b="1" spc="1950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Thank You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435360" y="1925324"/>
            <a:ext cx="762984" cy="764896"/>
          </a:xfrm>
          <a:custGeom>
            <a:avLst/>
            <a:gdLst/>
            <a:ahLst/>
            <a:cxnLst/>
            <a:rect l="l" t="t" r="r" b="b"/>
            <a:pathLst>
              <a:path w="762984" h="764896">
                <a:moveTo>
                  <a:pt x="0" y="0"/>
                </a:moveTo>
                <a:lnTo>
                  <a:pt x="762984" y="0"/>
                </a:lnTo>
                <a:lnTo>
                  <a:pt x="762984" y="764896"/>
                </a:lnTo>
                <a:lnTo>
                  <a:pt x="0" y="764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915880" y="6033330"/>
            <a:ext cx="559916" cy="561320"/>
          </a:xfrm>
          <a:custGeom>
            <a:avLst/>
            <a:gdLst/>
            <a:ahLst/>
            <a:cxnLst/>
            <a:rect l="l" t="t" r="r" b="b"/>
            <a:pathLst>
              <a:path w="559916" h="561320">
                <a:moveTo>
                  <a:pt x="0" y="0"/>
                </a:moveTo>
                <a:lnTo>
                  <a:pt x="559917" y="0"/>
                </a:lnTo>
                <a:lnTo>
                  <a:pt x="559917" y="561320"/>
                </a:lnTo>
                <a:lnTo>
                  <a:pt x="0" y="561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01569" y="8970649"/>
            <a:ext cx="1549053" cy="1512263"/>
          </a:xfrm>
          <a:custGeom>
            <a:avLst/>
            <a:gdLst/>
            <a:ahLst/>
            <a:cxnLst/>
            <a:rect l="l" t="t" r="r" b="b"/>
            <a:pathLst>
              <a:path w="1549053" h="1512263">
                <a:moveTo>
                  <a:pt x="0" y="0"/>
                </a:moveTo>
                <a:lnTo>
                  <a:pt x="1549053" y="0"/>
                </a:lnTo>
                <a:lnTo>
                  <a:pt x="1549053" y="1512263"/>
                </a:lnTo>
                <a:lnTo>
                  <a:pt x="0" y="15122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21</a:t>
            </a:r>
          </a:p>
        </p:txBody>
      </p:sp>
      <p:sp>
        <p:nvSpPr>
          <p:cNvPr id="18" name="Freeform 18"/>
          <p:cNvSpPr/>
          <p:nvPr/>
        </p:nvSpPr>
        <p:spPr>
          <a:xfrm rot="-5327175" flipV="1">
            <a:off x="16828003" y="3135985"/>
            <a:ext cx="1041084" cy="1016358"/>
          </a:xfrm>
          <a:custGeom>
            <a:avLst/>
            <a:gdLst/>
            <a:ahLst/>
            <a:cxnLst/>
            <a:rect l="l" t="t" r="r" b="b"/>
            <a:pathLst>
              <a:path w="1041084" h="1016358">
                <a:moveTo>
                  <a:pt x="0" y="1016358"/>
                </a:moveTo>
                <a:lnTo>
                  <a:pt x="1041084" y="1016358"/>
                </a:lnTo>
                <a:lnTo>
                  <a:pt x="1041084" y="0"/>
                </a:lnTo>
                <a:lnTo>
                  <a:pt x="0" y="0"/>
                </a:lnTo>
                <a:lnTo>
                  <a:pt x="0" y="101635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74861"/>
            <a:ext cx="6098010" cy="765928"/>
            <a:chOff x="0" y="0"/>
            <a:chExt cx="1606060" cy="201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6060" cy="201726"/>
            </a:xfrm>
            <a:custGeom>
              <a:avLst/>
              <a:gdLst/>
              <a:ahLst/>
              <a:cxnLst/>
              <a:rect l="l" t="t" r="r" b="b"/>
              <a:pathLst>
                <a:path w="1606060" h="201726">
                  <a:moveTo>
                    <a:pt x="100863" y="0"/>
                  </a:moveTo>
                  <a:lnTo>
                    <a:pt x="1505197" y="0"/>
                  </a:lnTo>
                  <a:cubicBezTo>
                    <a:pt x="1560902" y="0"/>
                    <a:pt x="1606060" y="45158"/>
                    <a:pt x="1606060" y="100863"/>
                  </a:cubicBezTo>
                  <a:lnTo>
                    <a:pt x="1606060" y="100863"/>
                  </a:lnTo>
                  <a:cubicBezTo>
                    <a:pt x="1606060" y="127613"/>
                    <a:pt x="1595434" y="153268"/>
                    <a:pt x="1576518" y="172184"/>
                  </a:cubicBezTo>
                  <a:cubicBezTo>
                    <a:pt x="1557603" y="191099"/>
                    <a:pt x="1531948" y="201726"/>
                    <a:pt x="1505197" y="201726"/>
                  </a:cubicBezTo>
                  <a:lnTo>
                    <a:pt x="100863" y="201726"/>
                  </a:lnTo>
                  <a:cubicBezTo>
                    <a:pt x="45158" y="201726"/>
                    <a:pt x="0" y="156568"/>
                    <a:pt x="0" y="100863"/>
                  </a:cubicBezTo>
                  <a:lnTo>
                    <a:pt x="0" y="100863"/>
                  </a:lnTo>
                  <a:cubicBezTo>
                    <a:pt x="0" y="45158"/>
                    <a:pt x="45158" y="0"/>
                    <a:pt x="10086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06060" cy="24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88429" y="4618637"/>
            <a:ext cx="5618541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 spc="-50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Hajar abdulhamed Mohamed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979267">
            <a:off x="17000998" y="3109918"/>
            <a:ext cx="1694447" cy="3116877"/>
          </a:xfrm>
          <a:custGeom>
            <a:avLst/>
            <a:gdLst/>
            <a:ahLst/>
            <a:cxnLst/>
            <a:rect l="l" t="t" r="r" b="b"/>
            <a:pathLst>
              <a:path w="1694447" h="3116877">
                <a:moveTo>
                  <a:pt x="0" y="0"/>
                </a:moveTo>
                <a:lnTo>
                  <a:pt x="1694447" y="0"/>
                </a:lnTo>
                <a:lnTo>
                  <a:pt x="1694447" y="3116877"/>
                </a:lnTo>
                <a:lnTo>
                  <a:pt x="0" y="311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137244" flipH="1">
            <a:off x="-89777" y="6807347"/>
            <a:ext cx="2236955" cy="4114800"/>
          </a:xfrm>
          <a:custGeom>
            <a:avLst/>
            <a:gdLst/>
            <a:ahLst/>
            <a:cxnLst/>
            <a:rect l="l" t="t" r="r" b="b"/>
            <a:pathLst>
              <a:path w="2236955" h="4114800">
                <a:moveTo>
                  <a:pt x="2236954" y="0"/>
                </a:moveTo>
                <a:lnTo>
                  <a:pt x="0" y="0"/>
                </a:lnTo>
                <a:lnTo>
                  <a:pt x="0" y="4114800"/>
                </a:lnTo>
                <a:lnTo>
                  <a:pt x="2236954" y="4114800"/>
                </a:lnTo>
                <a:lnTo>
                  <a:pt x="22369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952725" y="809625"/>
            <a:ext cx="11306575" cy="25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90"/>
              </a:lnSpc>
            </a:pPr>
            <a:r>
              <a:rPr lang="en-US" sz="14778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Let’s Meet Our Team!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02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417601" y="4666262"/>
            <a:ext cx="6098010" cy="765928"/>
            <a:chOff x="0" y="0"/>
            <a:chExt cx="1606060" cy="2017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06060" cy="201726"/>
            </a:xfrm>
            <a:custGeom>
              <a:avLst/>
              <a:gdLst/>
              <a:ahLst/>
              <a:cxnLst/>
              <a:rect l="l" t="t" r="r" b="b"/>
              <a:pathLst>
                <a:path w="1606060" h="201726">
                  <a:moveTo>
                    <a:pt x="100863" y="0"/>
                  </a:moveTo>
                  <a:lnTo>
                    <a:pt x="1505197" y="0"/>
                  </a:lnTo>
                  <a:cubicBezTo>
                    <a:pt x="1560902" y="0"/>
                    <a:pt x="1606060" y="45158"/>
                    <a:pt x="1606060" y="100863"/>
                  </a:cubicBezTo>
                  <a:lnTo>
                    <a:pt x="1606060" y="100863"/>
                  </a:lnTo>
                  <a:cubicBezTo>
                    <a:pt x="1606060" y="127613"/>
                    <a:pt x="1595434" y="153268"/>
                    <a:pt x="1576518" y="172184"/>
                  </a:cubicBezTo>
                  <a:cubicBezTo>
                    <a:pt x="1557603" y="191099"/>
                    <a:pt x="1531948" y="201726"/>
                    <a:pt x="1505197" y="201726"/>
                  </a:cubicBezTo>
                  <a:lnTo>
                    <a:pt x="100863" y="201726"/>
                  </a:lnTo>
                  <a:cubicBezTo>
                    <a:pt x="45158" y="201726"/>
                    <a:pt x="0" y="156568"/>
                    <a:pt x="0" y="100863"/>
                  </a:cubicBezTo>
                  <a:lnTo>
                    <a:pt x="0" y="100863"/>
                  </a:lnTo>
                  <a:cubicBezTo>
                    <a:pt x="0" y="45158"/>
                    <a:pt x="45158" y="0"/>
                    <a:pt x="10086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606060" cy="24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377329" y="4810037"/>
            <a:ext cx="4461852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 spc="-50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Jana Sherif Sharaka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637276" y="7246902"/>
            <a:ext cx="6098010" cy="765928"/>
            <a:chOff x="0" y="0"/>
            <a:chExt cx="1606060" cy="2017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06060" cy="201726"/>
            </a:xfrm>
            <a:custGeom>
              <a:avLst/>
              <a:gdLst/>
              <a:ahLst/>
              <a:cxnLst/>
              <a:rect l="l" t="t" r="r" b="b"/>
              <a:pathLst>
                <a:path w="1606060" h="201726">
                  <a:moveTo>
                    <a:pt x="100863" y="0"/>
                  </a:moveTo>
                  <a:lnTo>
                    <a:pt x="1505197" y="0"/>
                  </a:lnTo>
                  <a:cubicBezTo>
                    <a:pt x="1560902" y="0"/>
                    <a:pt x="1606060" y="45158"/>
                    <a:pt x="1606060" y="100863"/>
                  </a:cubicBezTo>
                  <a:lnTo>
                    <a:pt x="1606060" y="100863"/>
                  </a:lnTo>
                  <a:cubicBezTo>
                    <a:pt x="1606060" y="127613"/>
                    <a:pt x="1595434" y="153268"/>
                    <a:pt x="1576518" y="172184"/>
                  </a:cubicBezTo>
                  <a:cubicBezTo>
                    <a:pt x="1557603" y="191099"/>
                    <a:pt x="1531948" y="201726"/>
                    <a:pt x="1505197" y="201726"/>
                  </a:cubicBezTo>
                  <a:lnTo>
                    <a:pt x="100863" y="201726"/>
                  </a:lnTo>
                  <a:cubicBezTo>
                    <a:pt x="45158" y="201726"/>
                    <a:pt x="0" y="156568"/>
                    <a:pt x="0" y="100863"/>
                  </a:cubicBezTo>
                  <a:lnTo>
                    <a:pt x="0" y="100863"/>
                  </a:lnTo>
                  <a:cubicBezTo>
                    <a:pt x="0" y="45158"/>
                    <a:pt x="45158" y="0"/>
                    <a:pt x="10086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606060" cy="24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597004" y="7390678"/>
            <a:ext cx="5662296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 spc="-50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Mahmoud Ahmed Mahmoud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401276" y="7281550"/>
            <a:ext cx="6098010" cy="765928"/>
            <a:chOff x="0" y="0"/>
            <a:chExt cx="1606060" cy="2017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06060" cy="201726"/>
            </a:xfrm>
            <a:custGeom>
              <a:avLst/>
              <a:gdLst/>
              <a:ahLst/>
              <a:cxnLst/>
              <a:rect l="l" t="t" r="r" b="b"/>
              <a:pathLst>
                <a:path w="1606060" h="201726">
                  <a:moveTo>
                    <a:pt x="100863" y="0"/>
                  </a:moveTo>
                  <a:lnTo>
                    <a:pt x="1505197" y="0"/>
                  </a:lnTo>
                  <a:cubicBezTo>
                    <a:pt x="1560902" y="0"/>
                    <a:pt x="1606060" y="45158"/>
                    <a:pt x="1606060" y="100863"/>
                  </a:cubicBezTo>
                  <a:lnTo>
                    <a:pt x="1606060" y="100863"/>
                  </a:lnTo>
                  <a:cubicBezTo>
                    <a:pt x="1606060" y="127613"/>
                    <a:pt x="1595434" y="153268"/>
                    <a:pt x="1576518" y="172184"/>
                  </a:cubicBezTo>
                  <a:cubicBezTo>
                    <a:pt x="1557603" y="191099"/>
                    <a:pt x="1531948" y="201726"/>
                    <a:pt x="1505197" y="201726"/>
                  </a:cubicBezTo>
                  <a:lnTo>
                    <a:pt x="100863" y="201726"/>
                  </a:lnTo>
                  <a:cubicBezTo>
                    <a:pt x="45158" y="201726"/>
                    <a:pt x="0" y="156568"/>
                    <a:pt x="0" y="100863"/>
                  </a:cubicBezTo>
                  <a:lnTo>
                    <a:pt x="0" y="100863"/>
                  </a:lnTo>
                  <a:cubicBezTo>
                    <a:pt x="0" y="45158"/>
                    <a:pt x="45158" y="0"/>
                    <a:pt x="10086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606060" cy="24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361004" y="7425325"/>
            <a:ext cx="4461852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 spc="-50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Rawan Mohamed Eltayeb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0260" y="3429132"/>
            <a:ext cx="196880" cy="123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70"/>
              </a:lnSpc>
            </a:pPr>
            <a:r>
              <a:rPr lang="en-US" sz="7193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12462" y="3431227"/>
            <a:ext cx="196880" cy="123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70"/>
              </a:lnSpc>
            </a:pPr>
            <a:r>
              <a:rPr lang="en-US" sz="7193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58267" y="6009773"/>
            <a:ext cx="196880" cy="123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70"/>
              </a:lnSpc>
            </a:pPr>
            <a:r>
              <a:rPr lang="en-US" sz="7193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90619" y="6009773"/>
            <a:ext cx="196880" cy="123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70"/>
              </a:lnSpc>
            </a:pPr>
            <a:r>
              <a:rPr lang="en-US" sz="7193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1523" flipH="1">
            <a:off x="65746" y="841979"/>
            <a:ext cx="5208275" cy="3743448"/>
          </a:xfrm>
          <a:custGeom>
            <a:avLst/>
            <a:gdLst/>
            <a:ahLst/>
            <a:cxnLst/>
            <a:rect l="l" t="t" r="r" b="b"/>
            <a:pathLst>
              <a:path w="5208275" h="3743448">
                <a:moveTo>
                  <a:pt x="5208276" y="0"/>
                </a:moveTo>
                <a:lnTo>
                  <a:pt x="0" y="0"/>
                </a:lnTo>
                <a:lnTo>
                  <a:pt x="0" y="3743448"/>
                </a:lnTo>
                <a:lnTo>
                  <a:pt x="5208276" y="3743448"/>
                </a:lnTo>
                <a:lnTo>
                  <a:pt x="52082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2539" y="3748939"/>
            <a:ext cx="5098858" cy="5517816"/>
            <a:chOff x="0" y="0"/>
            <a:chExt cx="1342909" cy="14532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2909" cy="1453252"/>
            </a:xfrm>
            <a:custGeom>
              <a:avLst/>
              <a:gdLst/>
              <a:ahLst/>
              <a:cxnLst/>
              <a:rect l="l" t="t" r="r" b="b"/>
              <a:pathLst>
                <a:path w="1342909" h="1453252">
                  <a:moveTo>
                    <a:pt x="104767" y="0"/>
                  </a:moveTo>
                  <a:lnTo>
                    <a:pt x="1238142" y="0"/>
                  </a:lnTo>
                  <a:cubicBezTo>
                    <a:pt x="1296003" y="0"/>
                    <a:pt x="1342909" y="46906"/>
                    <a:pt x="1342909" y="104767"/>
                  </a:cubicBezTo>
                  <a:lnTo>
                    <a:pt x="1342909" y="1348485"/>
                  </a:lnTo>
                  <a:cubicBezTo>
                    <a:pt x="1342909" y="1406346"/>
                    <a:pt x="1296003" y="1453252"/>
                    <a:pt x="1238142" y="1453252"/>
                  </a:cubicBezTo>
                  <a:lnTo>
                    <a:pt x="104767" y="1453252"/>
                  </a:lnTo>
                  <a:cubicBezTo>
                    <a:pt x="46906" y="1453252"/>
                    <a:pt x="0" y="1406346"/>
                    <a:pt x="0" y="1348485"/>
                  </a:cubicBezTo>
                  <a:lnTo>
                    <a:pt x="0" y="104767"/>
                  </a:lnTo>
                  <a:cubicBezTo>
                    <a:pt x="0" y="46906"/>
                    <a:pt x="46906" y="0"/>
                    <a:pt x="1047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42909" cy="150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2539" y="3461035"/>
            <a:ext cx="5098858" cy="994004"/>
            <a:chOff x="0" y="0"/>
            <a:chExt cx="1342909" cy="261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909" cy="261795"/>
            </a:xfrm>
            <a:custGeom>
              <a:avLst/>
              <a:gdLst/>
              <a:ahLst/>
              <a:cxnLst/>
              <a:rect l="l" t="t" r="r" b="b"/>
              <a:pathLst>
                <a:path w="1342909" h="261795">
                  <a:moveTo>
                    <a:pt x="130898" y="0"/>
                  </a:moveTo>
                  <a:lnTo>
                    <a:pt x="1212012" y="0"/>
                  </a:lnTo>
                  <a:cubicBezTo>
                    <a:pt x="1284304" y="0"/>
                    <a:pt x="1342909" y="58605"/>
                    <a:pt x="1342909" y="130898"/>
                  </a:cubicBezTo>
                  <a:lnTo>
                    <a:pt x="1342909" y="130898"/>
                  </a:lnTo>
                  <a:cubicBezTo>
                    <a:pt x="1342909" y="165614"/>
                    <a:pt x="1329118" y="198908"/>
                    <a:pt x="1304570" y="223456"/>
                  </a:cubicBezTo>
                  <a:cubicBezTo>
                    <a:pt x="1280022" y="248004"/>
                    <a:pt x="1246728" y="261795"/>
                    <a:pt x="1212012" y="261795"/>
                  </a:cubicBezTo>
                  <a:lnTo>
                    <a:pt x="130898" y="261795"/>
                  </a:lnTo>
                  <a:cubicBezTo>
                    <a:pt x="58605" y="261795"/>
                    <a:pt x="0" y="203190"/>
                    <a:pt x="0" y="130898"/>
                  </a:cubicBezTo>
                  <a:lnTo>
                    <a:pt x="0" y="130898"/>
                  </a:lnTo>
                  <a:cubicBezTo>
                    <a:pt x="0" y="58605"/>
                    <a:pt x="58605" y="0"/>
                    <a:pt x="13089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42909" cy="30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80972" y="3748939"/>
            <a:ext cx="5098858" cy="5517816"/>
            <a:chOff x="0" y="0"/>
            <a:chExt cx="1342909" cy="14532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909" cy="1453252"/>
            </a:xfrm>
            <a:custGeom>
              <a:avLst/>
              <a:gdLst/>
              <a:ahLst/>
              <a:cxnLst/>
              <a:rect l="l" t="t" r="r" b="b"/>
              <a:pathLst>
                <a:path w="1342909" h="1453252">
                  <a:moveTo>
                    <a:pt x="104767" y="0"/>
                  </a:moveTo>
                  <a:lnTo>
                    <a:pt x="1238142" y="0"/>
                  </a:lnTo>
                  <a:cubicBezTo>
                    <a:pt x="1296003" y="0"/>
                    <a:pt x="1342909" y="46906"/>
                    <a:pt x="1342909" y="104767"/>
                  </a:cubicBezTo>
                  <a:lnTo>
                    <a:pt x="1342909" y="1348485"/>
                  </a:lnTo>
                  <a:cubicBezTo>
                    <a:pt x="1342909" y="1406346"/>
                    <a:pt x="1296003" y="1453252"/>
                    <a:pt x="1238142" y="1453252"/>
                  </a:cubicBezTo>
                  <a:lnTo>
                    <a:pt x="104767" y="1453252"/>
                  </a:lnTo>
                  <a:cubicBezTo>
                    <a:pt x="46906" y="1453252"/>
                    <a:pt x="0" y="1406346"/>
                    <a:pt x="0" y="1348485"/>
                  </a:cubicBezTo>
                  <a:lnTo>
                    <a:pt x="0" y="104767"/>
                  </a:lnTo>
                  <a:cubicBezTo>
                    <a:pt x="0" y="46906"/>
                    <a:pt x="46906" y="0"/>
                    <a:pt x="1047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342909" cy="150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80972" y="3461035"/>
            <a:ext cx="5098858" cy="994004"/>
            <a:chOff x="0" y="0"/>
            <a:chExt cx="1342909" cy="2617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2909" cy="261795"/>
            </a:xfrm>
            <a:custGeom>
              <a:avLst/>
              <a:gdLst/>
              <a:ahLst/>
              <a:cxnLst/>
              <a:rect l="l" t="t" r="r" b="b"/>
              <a:pathLst>
                <a:path w="1342909" h="261795">
                  <a:moveTo>
                    <a:pt x="130898" y="0"/>
                  </a:moveTo>
                  <a:lnTo>
                    <a:pt x="1212012" y="0"/>
                  </a:lnTo>
                  <a:cubicBezTo>
                    <a:pt x="1284304" y="0"/>
                    <a:pt x="1342909" y="58605"/>
                    <a:pt x="1342909" y="130898"/>
                  </a:cubicBezTo>
                  <a:lnTo>
                    <a:pt x="1342909" y="130898"/>
                  </a:lnTo>
                  <a:cubicBezTo>
                    <a:pt x="1342909" y="165614"/>
                    <a:pt x="1329118" y="198908"/>
                    <a:pt x="1304570" y="223456"/>
                  </a:cubicBezTo>
                  <a:cubicBezTo>
                    <a:pt x="1280022" y="248004"/>
                    <a:pt x="1246728" y="261795"/>
                    <a:pt x="1212012" y="261795"/>
                  </a:cubicBezTo>
                  <a:lnTo>
                    <a:pt x="130898" y="261795"/>
                  </a:lnTo>
                  <a:cubicBezTo>
                    <a:pt x="58605" y="261795"/>
                    <a:pt x="0" y="203190"/>
                    <a:pt x="0" y="130898"/>
                  </a:cubicBezTo>
                  <a:lnTo>
                    <a:pt x="0" y="130898"/>
                  </a:lnTo>
                  <a:cubicBezTo>
                    <a:pt x="0" y="58605"/>
                    <a:pt x="58605" y="0"/>
                    <a:pt x="13089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42909" cy="30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89405" y="3748939"/>
            <a:ext cx="5098858" cy="5517816"/>
            <a:chOff x="0" y="0"/>
            <a:chExt cx="1342909" cy="14532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42909" cy="1453252"/>
            </a:xfrm>
            <a:custGeom>
              <a:avLst/>
              <a:gdLst/>
              <a:ahLst/>
              <a:cxnLst/>
              <a:rect l="l" t="t" r="r" b="b"/>
              <a:pathLst>
                <a:path w="1342909" h="1453252">
                  <a:moveTo>
                    <a:pt x="104767" y="0"/>
                  </a:moveTo>
                  <a:lnTo>
                    <a:pt x="1238142" y="0"/>
                  </a:lnTo>
                  <a:cubicBezTo>
                    <a:pt x="1296003" y="0"/>
                    <a:pt x="1342909" y="46906"/>
                    <a:pt x="1342909" y="104767"/>
                  </a:cubicBezTo>
                  <a:lnTo>
                    <a:pt x="1342909" y="1348485"/>
                  </a:lnTo>
                  <a:cubicBezTo>
                    <a:pt x="1342909" y="1406346"/>
                    <a:pt x="1296003" y="1453252"/>
                    <a:pt x="1238142" y="1453252"/>
                  </a:cubicBezTo>
                  <a:lnTo>
                    <a:pt x="104767" y="1453252"/>
                  </a:lnTo>
                  <a:cubicBezTo>
                    <a:pt x="46906" y="1453252"/>
                    <a:pt x="0" y="1406346"/>
                    <a:pt x="0" y="1348485"/>
                  </a:cubicBezTo>
                  <a:lnTo>
                    <a:pt x="0" y="104767"/>
                  </a:lnTo>
                  <a:cubicBezTo>
                    <a:pt x="0" y="46906"/>
                    <a:pt x="46906" y="0"/>
                    <a:pt x="1047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342909" cy="150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87199" y="3461035"/>
            <a:ext cx="5098858" cy="994004"/>
            <a:chOff x="0" y="0"/>
            <a:chExt cx="1342909" cy="26179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42909" cy="261795"/>
            </a:xfrm>
            <a:custGeom>
              <a:avLst/>
              <a:gdLst/>
              <a:ahLst/>
              <a:cxnLst/>
              <a:rect l="l" t="t" r="r" b="b"/>
              <a:pathLst>
                <a:path w="1342909" h="261795">
                  <a:moveTo>
                    <a:pt x="130898" y="0"/>
                  </a:moveTo>
                  <a:lnTo>
                    <a:pt x="1212012" y="0"/>
                  </a:lnTo>
                  <a:cubicBezTo>
                    <a:pt x="1284304" y="0"/>
                    <a:pt x="1342909" y="58605"/>
                    <a:pt x="1342909" y="130898"/>
                  </a:cubicBezTo>
                  <a:lnTo>
                    <a:pt x="1342909" y="130898"/>
                  </a:lnTo>
                  <a:cubicBezTo>
                    <a:pt x="1342909" y="165614"/>
                    <a:pt x="1329118" y="198908"/>
                    <a:pt x="1304570" y="223456"/>
                  </a:cubicBezTo>
                  <a:cubicBezTo>
                    <a:pt x="1280022" y="248004"/>
                    <a:pt x="1246728" y="261795"/>
                    <a:pt x="1212012" y="261795"/>
                  </a:cubicBezTo>
                  <a:lnTo>
                    <a:pt x="130898" y="261795"/>
                  </a:lnTo>
                  <a:cubicBezTo>
                    <a:pt x="58605" y="261795"/>
                    <a:pt x="0" y="203190"/>
                    <a:pt x="0" y="130898"/>
                  </a:cubicBezTo>
                  <a:lnTo>
                    <a:pt x="0" y="130898"/>
                  </a:lnTo>
                  <a:cubicBezTo>
                    <a:pt x="0" y="58605"/>
                    <a:pt x="58605" y="0"/>
                    <a:pt x="13089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342909" cy="30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51490" y="809625"/>
            <a:ext cx="12807810" cy="25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90"/>
              </a:lnSpc>
            </a:pPr>
            <a:r>
              <a:rPr lang="en-US" sz="14778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Project Analysis Goals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85319" y="3674009"/>
            <a:ext cx="3590753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Revenue Analysis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67031" y="3674009"/>
            <a:ext cx="4517549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Supplier Performance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46605" y="3674009"/>
            <a:ext cx="4498783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Product Demand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67942" y="4740790"/>
            <a:ext cx="4308051" cy="3564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Analyze the total revenue generated from different categories such as Dairy, Grains, Livestock, Fruits, and Vegetables, and identify the highest-performing products within each category.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62788" y="5373308"/>
            <a:ext cx="4308051" cy="222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Measure the contribution of different suppliers in terms of total units sold (kg) and revenue generated to evaluate supplier efficiency.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570405" y="4988453"/>
            <a:ext cx="4308051" cy="266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Determine which specific products (e.g., milk, wheat, tomatoes) generate the most sales and revenue to optimize supply chain and inventory decisions.</a:t>
            </a:r>
          </a:p>
        </p:txBody>
      </p:sp>
      <p:sp>
        <p:nvSpPr>
          <p:cNvPr id="35" name="Freeform 35"/>
          <p:cNvSpPr/>
          <p:nvPr/>
        </p:nvSpPr>
        <p:spPr>
          <a:xfrm>
            <a:off x="-1078022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2997145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3" y="0"/>
                </a:lnTo>
                <a:lnTo>
                  <a:pt x="4160893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7062788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1149483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5205130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1523" flipH="1">
            <a:off x="65746" y="841979"/>
            <a:ext cx="5208275" cy="3743448"/>
          </a:xfrm>
          <a:custGeom>
            <a:avLst/>
            <a:gdLst/>
            <a:ahLst/>
            <a:cxnLst/>
            <a:rect l="l" t="t" r="r" b="b"/>
            <a:pathLst>
              <a:path w="5208275" h="3743448">
                <a:moveTo>
                  <a:pt x="5208276" y="0"/>
                </a:moveTo>
                <a:lnTo>
                  <a:pt x="0" y="0"/>
                </a:lnTo>
                <a:lnTo>
                  <a:pt x="0" y="3743448"/>
                </a:lnTo>
                <a:lnTo>
                  <a:pt x="5208276" y="3743448"/>
                </a:lnTo>
                <a:lnTo>
                  <a:pt x="52082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2539" y="3748939"/>
            <a:ext cx="5098858" cy="5517816"/>
            <a:chOff x="0" y="0"/>
            <a:chExt cx="1342909" cy="14532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2909" cy="1453252"/>
            </a:xfrm>
            <a:custGeom>
              <a:avLst/>
              <a:gdLst/>
              <a:ahLst/>
              <a:cxnLst/>
              <a:rect l="l" t="t" r="r" b="b"/>
              <a:pathLst>
                <a:path w="1342909" h="1453252">
                  <a:moveTo>
                    <a:pt x="104767" y="0"/>
                  </a:moveTo>
                  <a:lnTo>
                    <a:pt x="1238142" y="0"/>
                  </a:lnTo>
                  <a:cubicBezTo>
                    <a:pt x="1296003" y="0"/>
                    <a:pt x="1342909" y="46906"/>
                    <a:pt x="1342909" y="104767"/>
                  </a:cubicBezTo>
                  <a:lnTo>
                    <a:pt x="1342909" y="1348485"/>
                  </a:lnTo>
                  <a:cubicBezTo>
                    <a:pt x="1342909" y="1406346"/>
                    <a:pt x="1296003" y="1453252"/>
                    <a:pt x="1238142" y="1453252"/>
                  </a:cubicBezTo>
                  <a:lnTo>
                    <a:pt x="104767" y="1453252"/>
                  </a:lnTo>
                  <a:cubicBezTo>
                    <a:pt x="46906" y="1453252"/>
                    <a:pt x="0" y="1406346"/>
                    <a:pt x="0" y="1348485"/>
                  </a:cubicBezTo>
                  <a:lnTo>
                    <a:pt x="0" y="104767"/>
                  </a:lnTo>
                  <a:cubicBezTo>
                    <a:pt x="0" y="46906"/>
                    <a:pt x="46906" y="0"/>
                    <a:pt x="1047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42909" cy="150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2424" y="3461035"/>
            <a:ext cx="5416636" cy="994004"/>
            <a:chOff x="0" y="0"/>
            <a:chExt cx="1426604" cy="261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26604" cy="261795"/>
            </a:xfrm>
            <a:custGeom>
              <a:avLst/>
              <a:gdLst/>
              <a:ahLst/>
              <a:cxnLst/>
              <a:rect l="l" t="t" r="r" b="b"/>
              <a:pathLst>
                <a:path w="1426604" h="261795">
                  <a:moveTo>
                    <a:pt x="130898" y="0"/>
                  </a:moveTo>
                  <a:lnTo>
                    <a:pt x="1295706" y="0"/>
                  </a:lnTo>
                  <a:cubicBezTo>
                    <a:pt x="1367999" y="0"/>
                    <a:pt x="1426604" y="58605"/>
                    <a:pt x="1426604" y="130898"/>
                  </a:cubicBezTo>
                  <a:lnTo>
                    <a:pt x="1426604" y="130898"/>
                  </a:lnTo>
                  <a:cubicBezTo>
                    <a:pt x="1426604" y="165614"/>
                    <a:pt x="1412813" y="198908"/>
                    <a:pt x="1388265" y="223456"/>
                  </a:cubicBezTo>
                  <a:cubicBezTo>
                    <a:pt x="1363716" y="248004"/>
                    <a:pt x="1330422" y="261795"/>
                    <a:pt x="1295706" y="261795"/>
                  </a:cubicBezTo>
                  <a:lnTo>
                    <a:pt x="130898" y="261795"/>
                  </a:lnTo>
                  <a:cubicBezTo>
                    <a:pt x="58605" y="261795"/>
                    <a:pt x="0" y="203190"/>
                    <a:pt x="0" y="130898"/>
                  </a:cubicBezTo>
                  <a:lnTo>
                    <a:pt x="0" y="130898"/>
                  </a:lnTo>
                  <a:cubicBezTo>
                    <a:pt x="0" y="58605"/>
                    <a:pt x="58605" y="0"/>
                    <a:pt x="13089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426604" cy="30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80972" y="3748939"/>
            <a:ext cx="5098858" cy="5517816"/>
            <a:chOff x="0" y="0"/>
            <a:chExt cx="1342909" cy="14532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909" cy="1453252"/>
            </a:xfrm>
            <a:custGeom>
              <a:avLst/>
              <a:gdLst/>
              <a:ahLst/>
              <a:cxnLst/>
              <a:rect l="l" t="t" r="r" b="b"/>
              <a:pathLst>
                <a:path w="1342909" h="1453252">
                  <a:moveTo>
                    <a:pt x="104767" y="0"/>
                  </a:moveTo>
                  <a:lnTo>
                    <a:pt x="1238142" y="0"/>
                  </a:lnTo>
                  <a:cubicBezTo>
                    <a:pt x="1296003" y="0"/>
                    <a:pt x="1342909" y="46906"/>
                    <a:pt x="1342909" y="104767"/>
                  </a:cubicBezTo>
                  <a:lnTo>
                    <a:pt x="1342909" y="1348485"/>
                  </a:lnTo>
                  <a:cubicBezTo>
                    <a:pt x="1342909" y="1406346"/>
                    <a:pt x="1296003" y="1453252"/>
                    <a:pt x="1238142" y="1453252"/>
                  </a:cubicBezTo>
                  <a:lnTo>
                    <a:pt x="104767" y="1453252"/>
                  </a:lnTo>
                  <a:cubicBezTo>
                    <a:pt x="46906" y="1453252"/>
                    <a:pt x="0" y="1406346"/>
                    <a:pt x="0" y="1348485"/>
                  </a:cubicBezTo>
                  <a:lnTo>
                    <a:pt x="0" y="104767"/>
                  </a:lnTo>
                  <a:cubicBezTo>
                    <a:pt x="0" y="46906"/>
                    <a:pt x="46906" y="0"/>
                    <a:pt x="1047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342909" cy="150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80972" y="3461035"/>
            <a:ext cx="5098858" cy="994004"/>
            <a:chOff x="0" y="0"/>
            <a:chExt cx="1342909" cy="2617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2909" cy="261795"/>
            </a:xfrm>
            <a:custGeom>
              <a:avLst/>
              <a:gdLst/>
              <a:ahLst/>
              <a:cxnLst/>
              <a:rect l="l" t="t" r="r" b="b"/>
              <a:pathLst>
                <a:path w="1342909" h="261795">
                  <a:moveTo>
                    <a:pt x="130898" y="0"/>
                  </a:moveTo>
                  <a:lnTo>
                    <a:pt x="1212012" y="0"/>
                  </a:lnTo>
                  <a:cubicBezTo>
                    <a:pt x="1284304" y="0"/>
                    <a:pt x="1342909" y="58605"/>
                    <a:pt x="1342909" y="130898"/>
                  </a:cubicBezTo>
                  <a:lnTo>
                    <a:pt x="1342909" y="130898"/>
                  </a:lnTo>
                  <a:cubicBezTo>
                    <a:pt x="1342909" y="165614"/>
                    <a:pt x="1329118" y="198908"/>
                    <a:pt x="1304570" y="223456"/>
                  </a:cubicBezTo>
                  <a:cubicBezTo>
                    <a:pt x="1280022" y="248004"/>
                    <a:pt x="1246728" y="261795"/>
                    <a:pt x="1212012" y="261795"/>
                  </a:cubicBezTo>
                  <a:lnTo>
                    <a:pt x="130898" y="261795"/>
                  </a:lnTo>
                  <a:cubicBezTo>
                    <a:pt x="58605" y="261795"/>
                    <a:pt x="0" y="203190"/>
                    <a:pt x="0" y="130898"/>
                  </a:cubicBezTo>
                  <a:lnTo>
                    <a:pt x="0" y="130898"/>
                  </a:lnTo>
                  <a:cubicBezTo>
                    <a:pt x="0" y="58605"/>
                    <a:pt x="58605" y="0"/>
                    <a:pt x="13089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42909" cy="30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89405" y="3748939"/>
            <a:ext cx="5098858" cy="5517816"/>
            <a:chOff x="0" y="0"/>
            <a:chExt cx="1342909" cy="14532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42909" cy="1453252"/>
            </a:xfrm>
            <a:custGeom>
              <a:avLst/>
              <a:gdLst/>
              <a:ahLst/>
              <a:cxnLst/>
              <a:rect l="l" t="t" r="r" b="b"/>
              <a:pathLst>
                <a:path w="1342909" h="1453252">
                  <a:moveTo>
                    <a:pt x="104767" y="0"/>
                  </a:moveTo>
                  <a:lnTo>
                    <a:pt x="1238142" y="0"/>
                  </a:lnTo>
                  <a:cubicBezTo>
                    <a:pt x="1296003" y="0"/>
                    <a:pt x="1342909" y="46906"/>
                    <a:pt x="1342909" y="104767"/>
                  </a:cubicBezTo>
                  <a:lnTo>
                    <a:pt x="1342909" y="1348485"/>
                  </a:lnTo>
                  <a:cubicBezTo>
                    <a:pt x="1342909" y="1406346"/>
                    <a:pt x="1296003" y="1453252"/>
                    <a:pt x="1238142" y="1453252"/>
                  </a:cubicBezTo>
                  <a:lnTo>
                    <a:pt x="104767" y="1453252"/>
                  </a:lnTo>
                  <a:cubicBezTo>
                    <a:pt x="46906" y="1453252"/>
                    <a:pt x="0" y="1406346"/>
                    <a:pt x="0" y="1348485"/>
                  </a:cubicBezTo>
                  <a:lnTo>
                    <a:pt x="0" y="104767"/>
                  </a:lnTo>
                  <a:cubicBezTo>
                    <a:pt x="0" y="46906"/>
                    <a:pt x="46906" y="0"/>
                    <a:pt x="1047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342909" cy="150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37005" y="3461035"/>
            <a:ext cx="5445935" cy="994004"/>
            <a:chOff x="0" y="0"/>
            <a:chExt cx="1434320" cy="26179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34320" cy="261795"/>
            </a:xfrm>
            <a:custGeom>
              <a:avLst/>
              <a:gdLst/>
              <a:ahLst/>
              <a:cxnLst/>
              <a:rect l="l" t="t" r="r" b="b"/>
              <a:pathLst>
                <a:path w="1434320" h="261795">
                  <a:moveTo>
                    <a:pt x="130898" y="0"/>
                  </a:moveTo>
                  <a:lnTo>
                    <a:pt x="1303423" y="0"/>
                  </a:lnTo>
                  <a:cubicBezTo>
                    <a:pt x="1375715" y="0"/>
                    <a:pt x="1434320" y="58605"/>
                    <a:pt x="1434320" y="130898"/>
                  </a:cubicBezTo>
                  <a:lnTo>
                    <a:pt x="1434320" y="130898"/>
                  </a:lnTo>
                  <a:cubicBezTo>
                    <a:pt x="1434320" y="165614"/>
                    <a:pt x="1420529" y="198908"/>
                    <a:pt x="1395981" y="223456"/>
                  </a:cubicBezTo>
                  <a:cubicBezTo>
                    <a:pt x="1371433" y="248004"/>
                    <a:pt x="1338139" y="261795"/>
                    <a:pt x="1303423" y="261795"/>
                  </a:cubicBezTo>
                  <a:lnTo>
                    <a:pt x="130898" y="261795"/>
                  </a:lnTo>
                  <a:cubicBezTo>
                    <a:pt x="58605" y="261795"/>
                    <a:pt x="0" y="203190"/>
                    <a:pt x="0" y="130898"/>
                  </a:cubicBezTo>
                  <a:lnTo>
                    <a:pt x="0" y="130898"/>
                  </a:lnTo>
                  <a:cubicBezTo>
                    <a:pt x="0" y="58605"/>
                    <a:pt x="58605" y="0"/>
                    <a:pt x="13089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34320" cy="30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51490" y="809625"/>
            <a:ext cx="12807810" cy="25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90"/>
              </a:lnSpc>
            </a:pPr>
            <a:r>
              <a:rPr lang="en-US" sz="14778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Project Analysis Goals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2539" y="3701314"/>
            <a:ext cx="7158681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 spc="-50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Understanding Cost Distribution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23181" y="3668294"/>
            <a:ext cx="4056649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Monthly Trends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09305" y="3668294"/>
            <a:ext cx="6959825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Service Provider Performance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67942" y="5293253"/>
            <a:ext cx="4308051" cy="222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Analyze the total maintenance fees and average fees per tool to identify which tool incur the highest maintenance costs.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62788" y="5373308"/>
            <a:ext cx="4308051" cy="266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Investigate monthly variations in maintenance fees and product counts to inform strategic planning and resource management.</a:t>
            </a:r>
          </a:p>
          <a:p>
            <a:pPr algn="just">
              <a:lnSpc>
                <a:spcPts val="3557"/>
              </a:lnSpc>
            </a:pPr>
            <a:endParaRPr lang="en-US" sz="2541">
              <a:solidFill>
                <a:srgbClr val="26282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570405" y="5293253"/>
            <a:ext cx="4308051" cy="266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Evaluate the effectiveness of different service providers based on the maintenance fees charged and the quality of service delivered.</a:t>
            </a:r>
          </a:p>
        </p:txBody>
      </p:sp>
      <p:sp>
        <p:nvSpPr>
          <p:cNvPr id="35" name="Freeform 35"/>
          <p:cNvSpPr/>
          <p:nvPr/>
        </p:nvSpPr>
        <p:spPr>
          <a:xfrm>
            <a:off x="-1078022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2997145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3" y="0"/>
                </a:lnTo>
                <a:lnTo>
                  <a:pt x="4160893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7062788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1149483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5205130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74861"/>
            <a:ext cx="6098010" cy="765928"/>
            <a:chOff x="0" y="0"/>
            <a:chExt cx="1606060" cy="201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6060" cy="201726"/>
            </a:xfrm>
            <a:custGeom>
              <a:avLst/>
              <a:gdLst/>
              <a:ahLst/>
              <a:cxnLst/>
              <a:rect l="l" t="t" r="r" b="b"/>
              <a:pathLst>
                <a:path w="1606060" h="201726">
                  <a:moveTo>
                    <a:pt x="100863" y="0"/>
                  </a:moveTo>
                  <a:lnTo>
                    <a:pt x="1505197" y="0"/>
                  </a:lnTo>
                  <a:cubicBezTo>
                    <a:pt x="1560902" y="0"/>
                    <a:pt x="1606060" y="45158"/>
                    <a:pt x="1606060" y="100863"/>
                  </a:cubicBezTo>
                  <a:lnTo>
                    <a:pt x="1606060" y="100863"/>
                  </a:lnTo>
                  <a:cubicBezTo>
                    <a:pt x="1606060" y="127613"/>
                    <a:pt x="1595434" y="153268"/>
                    <a:pt x="1576518" y="172184"/>
                  </a:cubicBezTo>
                  <a:cubicBezTo>
                    <a:pt x="1557603" y="191099"/>
                    <a:pt x="1531948" y="201726"/>
                    <a:pt x="1505197" y="201726"/>
                  </a:cubicBezTo>
                  <a:lnTo>
                    <a:pt x="100863" y="201726"/>
                  </a:lnTo>
                  <a:cubicBezTo>
                    <a:pt x="45158" y="201726"/>
                    <a:pt x="0" y="156568"/>
                    <a:pt x="0" y="100863"/>
                  </a:cubicBezTo>
                  <a:lnTo>
                    <a:pt x="0" y="100863"/>
                  </a:lnTo>
                  <a:cubicBezTo>
                    <a:pt x="0" y="45158"/>
                    <a:pt x="45158" y="0"/>
                    <a:pt x="10086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06060" cy="24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4311" y="4618637"/>
            <a:ext cx="5618541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 spc="-50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Get Dataset From Kaggle Website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979267">
            <a:off x="17000998" y="3109918"/>
            <a:ext cx="1694447" cy="3116877"/>
          </a:xfrm>
          <a:custGeom>
            <a:avLst/>
            <a:gdLst/>
            <a:ahLst/>
            <a:cxnLst/>
            <a:rect l="l" t="t" r="r" b="b"/>
            <a:pathLst>
              <a:path w="1694447" h="3116877">
                <a:moveTo>
                  <a:pt x="0" y="0"/>
                </a:moveTo>
                <a:lnTo>
                  <a:pt x="1694447" y="0"/>
                </a:lnTo>
                <a:lnTo>
                  <a:pt x="1694447" y="3116877"/>
                </a:lnTo>
                <a:lnTo>
                  <a:pt x="0" y="311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137244" flipH="1">
            <a:off x="-89777" y="6807347"/>
            <a:ext cx="2236955" cy="4114800"/>
          </a:xfrm>
          <a:custGeom>
            <a:avLst/>
            <a:gdLst/>
            <a:ahLst/>
            <a:cxnLst/>
            <a:rect l="l" t="t" r="r" b="b"/>
            <a:pathLst>
              <a:path w="2236955" h="4114800">
                <a:moveTo>
                  <a:pt x="2236954" y="0"/>
                </a:moveTo>
                <a:lnTo>
                  <a:pt x="0" y="0"/>
                </a:lnTo>
                <a:lnTo>
                  <a:pt x="0" y="4114800"/>
                </a:lnTo>
                <a:lnTo>
                  <a:pt x="2236954" y="4114800"/>
                </a:lnTo>
                <a:lnTo>
                  <a:pt x="22369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952725" y="809625"/>
            <a:ext cx="11306575" cy="25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90"/>
              </a:lnSpc>
            </a:pPr>
            <a:r>
              <a:rPr lang="en-US" sz="14778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Analysis Steps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05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417601" y="4666262"/>
            <a:ext cx="6098010" cy="765928"/>
            <a:chOff x="0" y="0"/>
            <a:chExt cx="1606060" cy="2017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06060" cy="201726"/>
            </a:xfrm>
            <a:custGeom>
              <a:avLst/>
              <a:gdLst/>
              <a:ahLst/>
              <a:cxnLst/>
              <a:rect l="l" t="t" r="r" b="b"/>
              <a:pathLst>
                <a:path w="1606060" h="201726">
                  <a:moveTo>
                    <a:pt x="100863" y="0"/>
                  </a:moveTo>
                  <a:lnTo>
                    <a:pt x="1505197" y="0"/>
                  </a:lnTo>
                  <a:cubicBezTo>
                    <a:pt x="1560902" y="0"/>
                    <a:pt x="1606060" y="45158"/>
                    <a:pt x="1606060" y="100863"/>
                  </a:cubicBezTo>
                  <a:lnTo>
                    <a:pt x="1606060" y="100863"/>
                  </a:lnTo>
                  <a:cubicBezTo>
                    <a:pt x="1606060" y="127613"/>
                    <a:pt x="1595434" y="153268"/>
                    <a:pt x="1576518" y="172184"/>
                  </a:cubicBezTo>
                  <a:cubicBezTo>
                    <a:pt x="1557603" y="191099"/>
                    <a:pt x="1531948" y="201726"/>
                    <a:pt x="1505197" y="201726"/>
                  </a:cubicBezTo>
                  <a:lnTo>
                    <a:pt x="100863" y="201726"/>
                  </a:lnTo>
                  <a:cubicBezTo>
                    <a:pt x="45158" y="201726"/>
                    <a:pt x="0" y="156568"/>
                    <a:pt x="0" y="100863"/>
                  </a:cubicBezTo>
                  <a:lnTo>
                    <a:pt x="0" y="100863"/>
                  </a:lnTo>
                  <a:cubicBezTo>
                    <a:pt x="0" y="45158"/>
                    <a:pt x="45158" y="0"/>
                    <a:pt x="10086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606060" cy="24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763123" y="4810200"/>
            <a:ext cx="5667762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 spc="-50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Open Data From the Source ( Excel )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637276" y="7246902"/>
            <a:ext cx="6098010" cy="765928"/>
            <a:chOff x="0" y="0"/>
            <a:chExt cx="1606060" cy="2017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06060" cy="201726"/>
            </a:xfrm>
            <a:custGeom>
              <a:avLst/>
              <a:gdLst/>
              <a:ahLst/>
              <a:cxnLst/>
              <a:rect l="l" t="t" r="r" b="b"/>
              <a:pathLst>
                <a:path w="1606060" h="201726">
                  <a:moveTo>
                    <a:pt x="100863" y="0"/>
                  </a:moveTo>
                  <a:lnTo>
                    <a:pt x="1505197" y="0"/>
                  </a:lnTo>
                  <a:cubicBezTo>
                    <a:pt x="1560902" y="0"/>
                    <a:pt x="1606060" y="45158"/>
                    <a:pt x="1606060" y="100863"/>
                  </a:cubicBezTo>
                  <a:lnTo>
                    <a:pt x="1606060" y="100863"/>
                  </a:lnTo>
                  <a:cubicBezTo>
                    <a:pt x="1606060" y="127613"/>
                    <a:pt x="1595434" y="153268"/>
                    <a:pt x="1576518" y="172184"/>
                  </a:cubicBezTo>
                  <a:cubicBezTo>
                    <a:pt x="1557603" y="191099"/>
                    <a:pt x="1531948" y="201726"/>
                    <a:pt x="1505197" y="201726"/>
                  </a:cubicBezTo>
                  <a:lnTo>
                    <a:pt x="100863" y="201726"/>
                  </a:lnTo>
                  <a:cubicBezTo>
                    <a:pt x="45158" y="201726"/>
                    <a:pt x="0" y="156568"/>
                    <a:pt x="0" y="100863"/>
                  </a:cubicBezTo>
                  <a:lnTo>
                    <a:pt x="0" y="100863"/>
                  </a:lnTo>
                  <a:cubicBezTo>
                    <a:pt x="0" y="45158"/>
                    <a:pt x="45158" y="0"/>
                    <a:pt x="10086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606060" cy="24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158267" y="7390678"/>
            <a:ext cx="6251217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 spc="-50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Transform Data in Power Query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401276" y="7281550"/>
            <a:ext cx="6098010" cy="765928"/>
            <a:chOff x="0" y="0"/>
            <a:chExt cx="1606060" cy="2017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06060" cy="201726"/>
            </a:xfrm>
            <a:custGeom>
              <a:avLst/>
              <a:gdLst/>
              <a:ahLst/>
              <a:cxnLst/>
              <a:rect l="l" t="t" r="r" b="b"/>
              <a:pathLst>
                <a:path w="1606060" h="201726">
                  <a:moveTo>
                    <a:pt x="100863" y="0"/>
                  </a:moveTo>
                  <a:lnTo>
                    <a:pt x="1505197" y="0"/>
                  </a:lnTo>
                  <a:cubicBezTo>
                    <a:pt x="1560902" y="0"/>
                    <a:pt x="1606060" y="45158"/>
                    <a:pt x="1606060" y="100863"/>
                  </a:cubicBezTo>
                  <a:lnTo>
                    <a:pt x="1606060" y="100863"/>
                  </a:lnTo>
                  <a:cubicBezTo>
                    <a:pt x="1606060" y="127613"/>
                    <a:pt x="1595434" y="153268"/>
                    <a:pt x="1576518" y="172184"/>
                  </a:cubicBezTo>
                  <a:cubicBezTo>
                    <a:pt x="1557603" y="191099"/>
                    <a:pt x="1531948" y="201726"/>
                    <a:pt x="1505197" y="201726"/>
                  </a:cubicBezTo>
                  <a:lnTo>
                    <a:pt x="100863" y="201726"/>
                  </a:lnTo>
                  <a:cubicBezTo>
                    <a:pt x="45158" y="201726"/>
                    <a:pt x="0" y="156568"/>
                    <a:pt x="0" y="100863"/>
                  </a:cubicBezTo>
                  <a:lnTo>
                    <a:pt x="0" y="100863"/>
                  </a:lnTo>
                  <a:cubicBezTo>
                    <a:pt x="0" y="45158"/>
                    <a:pt x="45158" y="0"/>
                    <a:pt x="10086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606060" cy="24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361004" y="7425325"/>
            <a:ext cx="4461852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7"/>
              </a:lnSpc>
            </a:pPr>
            <a:r>
              <a:rPr lang="en-US" sz="2541" b="1" spc="-50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Load Data Into Power BI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0260" y="3429132"/>
            <a:ext cx="196880" cy="123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70"/>
              </a:lnSpc>
            </a:pPr>
            <a:r>
              <a:rPr lang="en-US" sz="7193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12462" y="3501289"/>
            <a:ext cx="196880" cy="123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70"/>
              </a:lnSpc>
            </a:pPr>
            <a:r>
              <a:rPr lang="en-US" sz="7193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58267" y="6009773"/>
            <a:ext cx="196880" cy="123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70"/>
              </a:lnSpc>
            </a:pPr>
            <a:r>
              <a:rPr lang="en-US" sz="7193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90619" y="6009773"/>
            <a:ext cx="196880" cy="123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70"/>
              </a:lnSpc>
            </a:pPr>
            <a:r>
              <a:rPr lang="en-US" sz="7193" b="1">
                <a:solidFill>
                  <a:srgbClr val="124B3D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419" y="1450692"/>
            <a:ext cx="16586881" cy="8291207"/>
            <a:chOff x="0" y="0"/>
            <a:chExt cx="4368561" cy="2183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8561" cy="2183692"/>
            </a:xfrm>
            <a:custGeom>
              <a:avLst/>
              <a:gdLst/>
              <a:ahLst/>
              <a:cxnLst/>
              <a:rect l="l" t="t" r="r" b="b"/>
              <a:pathLst>
                <a:path w="4368561" h="2183692">
                  <a:moveTo>
                    <a:pt x="43408" y="0"/>
                  </a:moveTo>
                  <a:lnTo>
                    <a:pt x="4325153" y="0"/>
                  </a:lnTo>
                  <a:cubicBezTo>
                    <a:pt x="4336666" y="0"/>
                    <a:pt x="4347707" y="4573"/>
                    <a:pt x="4355847" y="12714"/>
                  </a:cubicBezTo>
                  <a:cubicBezTo>
                    <a:pt x="4363988" y="20854"/>
                    <a:pt x="4368561" y="31895"/>
                    <a:pt x="4368561" y="43408"/>
                  </a:cubicBezTo>
                  <a:lnTo>
                    <a:pt x="4368561" y="2140285"/>
                  </a:lnTo>
                  <a:cubicBezTo>
                    <a:pt x="4368561" y="2151797"/>
                    <a:pt x="4363988" y="2162838"/>
                    <a:pt x="4355847" y="2170979"/>
                  </a:cubicBezTo>
                  <a:cubicBezTo>
                    <a:pt x="4347707" y="2179119"/>
                    <a:pt x="4336666" y="2183692"/>
                    <a:pt x="4325153" y="2183692"/>
                  </a:cubicBezTo>
                  <a:lnTo>
                    <a:pt x="43408" y="2183692"/>
                  </a:lnTo>
                  <a:cubicBezTo>
                    <a:pt x="31895" y="2183692"/>
                    <a:pt x="20854" y="2179119"/>
                    <a:pt x="12714" y="2170979"/>
                  </a:cubicBezTo>
                  <a:cubicBezTo>
                    <a:pt x="4573" y="2162838"/>
                    <a:pt x="0" y="2151797"/>
                    <a:pt x="0" y="2140285"/>
                  </a:cubicBezTo>
                  <a:lnTo>
                    <a:pt x="0" y="43408"/>
                  </a:lnTo>
                  <a:cubicBezTo>
                    <a:pt x="0" y="31895"/>
                    <a:pt x="4573" y="20854"/>
                    <a:pt x="12714" y="12714"/>
                  </a:cubicBezTo>
                  <a:cubicBezTo>
                    <a:pt x="20854" y="4573"/>
                    <a:pt x="31895" y="0"/>
                    <a:pt x="4340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68561" cy="223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348" y="2531695"/>
            <a:ext cx="16060883" cy="6849292"/>
            <a:chOff x="0" y="0"/>
            <a:chExt cx="4230027" cy="1803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30027" cy="1803929"/>
            </a:xfrm>
            <a:custGeom>
              <a:avLst/>
              <a:gdLst/>
              <a:ahLst/>
              <a:cxnLst/>
              <a:rect l="l" t="t" r="r" b="b"/>
              <a:pathLst>
                <a:path w="4230027" h="1803929">
                  <a:moveTo>
                    <a:pt x="36153" y="0"/>
                  </a:moveTo>
                  <a:lnTo>
                    <a:pt x="4193874" y="0"/>
                  </a:lnTo>
                  <a:cubicBezTo>
                    <a:pt x="4213840" y="0"/>
                    <a:pt x="4230027" y="16186"/>
                    <a:pt x="4230027" y="36153"/>
                  </a:cubicBezTo>
                  <a:lnTo>
                    <a:pt x="4230027" y="1767776"/>
                  </a:lnTo>
                  <a:cubicBezTo>
                    <a:pt x="4230027" y="1777364"/>
                    <a:pt x="4226218" y="1786560"/>
                    <a:pt x="4219438" y="1793340"/>
                  </a:cubicBezTo>
                  <a:cubicBezTo>
                    <a:pt x="4212658" y="1800120"/>
                    <a:pt x="4203462" y="1803929"/>
                    <a:pt x="4193874" y="1803929"/>
                  </a:cubicBezTo>
                  <a:lnTo>
                    <a:pt x="36153" y="1803929"/>
                  </a:lnTo>
                  <a:cubicBezTo>
                    <a:pt x="16186" y="1803929"/>
                    <a:pt x="0" y="1787743"/>
                    <a:pt x="0" y="1767776"/>
                  </a:cubicBezTo>
                  <a:lnTo>
                    <a:pt x="0" y="36153"/>
                  </a:lnTo>
                  <a:cubicBezTo>
                    <a:pt x="0" y="16186"/>
                    <a:pt x="16186" y="0"/>
                    <a:pt x="36153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30027" cy="1851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112959" y="1918365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091313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7" y="0"/>
                </a:lnTo>
                <a:lnTo>
                  <a:pt x="727447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29712" y="2852271"/>
            <a:ext cx="15472296" cy="6208139"/>
          </a:xfrm>
          <a:custGeom>
            <a:avLst/>
            <a:gdLst/>
            <a:ahLst/>
            <a:cxnLst/>
            <a:rect l="l" t="t" r="r" b="b"/>
            <a:pathLst>
              <a:path w="15472296" h="6208139">
                <a:moveTo>
                  <a:pt x="0" y="0"/>
                </a:moveTo>
                <a:lnTo>
                  <a:pt x="15472295" y="0"/>
                </a:lnTo>
                <a:lnTo>
                  <a:pt x="15472295" y="6208139"/>
                </a:lnTo>
                <a:lnTo>
                  <a:pt x="0" y="6208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79" b="-154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5552" y="1753597"/>
            <a:ext cx="2929698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DATA BEFORE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419" y="1450692"/>
            <a:ext cx="16586881" cy="8291207"/>
            <a:chOff x="0" y="0"/>
            <a:chExt cx="4368561" cy="2183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8561" cy="2183692"/>
            </a:xfrm>
            <a:custGeom>
              <a:avLst/>
              <a:gdLst/>
              <a:ahLst/>
              <a:cxnLst/>
              <a:rect l="l" t="t" r="r" b="b"/>
              <a:pathLst>
                <a:path w="4368561" h="2183692">
                  <a:moveTo>
                    <a:pt x="43408" y="0"/>
                  </a:moveTo>
                  <a:lnTo>
                    <a:pt x="4325153" y="0"/>
                  </a:lnTo>
                  <a:cubicBezTo>
                    <a:pt x="4336666" y="0"/>
                    <a:pt x="4347707" y="4573"/>
                    <a:pt x="4355847" y="12714"/>
                  </a:cubicBezTo>
                  <a:cubicBezTo>
                    <a:pt x="4363988" y="20854"/>
                    <a:pt x="4368561" y="31895"/>
                    <a:pt x="4368561" y="43408"/>
                  </a:cubicBezTo>
                  <a:lnTo>
                    <a:pt x="4368561" y="2140285"/>
                  </a:lnTo>
                  <a:cubicBezTo>
                    <a:pt x="4368561" y="2151797"/>
                    <a:pt x="4363988" y="2162838"/>
                    <a:pt x="4355847" y="2170979"/>
                  </a:cubicBezTo>
                  <a:cubicBezTo>
                    <a:pt x="4347707" y="2179119"/>
                    <a:pt x="4336666" y="2183692"/>
                    <a:pt x="4325153" y="2183692"/>
                  </a:cubicBezTo>
                  <a:lnTo>
                    <a:pt x="43408" y="2183692"/>
                  </a:lnTo>
                  <a:cubicBezTo>
                    <a:pt x="31895" y="2183692"/>
                    <a:pt x="20854" y="2179119"/>
                    <a:pt x="12714" y="2170979"/>
                  </a:cubicBezTo>
                  <a:cubicBezTo>
                    <a:pt x="4573" y="2162838"/>
                    <a:pt x="0" y="2151797"/>
                    <a:pt x="0" y="2140285"/>
                  </a:cubicBezTo>
                  <a:lnTo>
                    <a:pt x="0" y="43408"/>
                  </a:lnTo>
                  <a:cubicBezTo>
                    <a:pt x="0" y="31895"/>
                    <a:pt x="4573" y="20854"/>
                    <a:pt x="12714" y="12714"/>
                  </a:cubicBezTo>
                  <a:cubicBezTo>
                    <a:pt x="20854" y="4573"/>
                    <a:pt x="31895" y="0"/>
                    <a:pt x="4340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68561" cy="223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348" y="2531695"/>
            <a:ext cx="16060883" cy="6849292"/>
            <a:chOff x="0" y="0"/>
            <a:chExt cx="4230027" cy="1803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30027" cy="1803929"/>
            </a:xfrm>
            <a:custGeom>
              <a:avLst/>
              <a:gdLst/>
              <a:ahLst/>
              <a:cxnLst/>
              <a:rect l="l" t="t" r="r" b="b"/>
              <a:pathLst>
                <a:path w="4230027" h="1803929">
                  <a:moveTo>
                    <a:pt x="36153" y="0"/>
                  </a:moveTo>
                  <a:lnTo>
                    <a:pt x="4193874" y="0"/>
                  </a:lnTo>
                  <a:cubicBezTo>
                    <a:pt x="4213840" y="0"/>
                    <a:pt x="4230027" y="16186"/>
                    <a:pt x="4230027" y="36153"/>
                  </a:cubicBezTo>
                  <a:lnTo>
                    <a:pt x="4230027" y="1767776"/>
                  </a:lnTo>
                  <a:cubicBezTo>
                    <a:pt x="4230027" y="1777364"/>
                    <a:pt x="4226218" y="1786560"/>
                    <a:pt x="4219438" y="1793340"/>
                  </a:cubicBezTo>
                  <a:cubicBezTo>
                    <a:pt x="4212658" y="1800120"/>
                    <a:pt x="4203462" y="1803929"/>
                    <a:pt x="4193874" y="1803929"/>
                  </a:cubicBezTo>
                  <a:lnTo>
                    <a:pt x="36153" y="1803929"/>
                  </a:lnTo>
                  <a:cubicBezTo>
                    <a:pt x="16186" y="1803929"/>
                    <a:pt x="0" y="1787743"/>
                    <a:pt x="0" y="1767776"/>
                  </a:cubicBezTo>
                  <a:lnTo>
                    <a:pt x="0" y="36153"/>
                  </a:lnTo>
                  <a:cubicBezTo>
                    <a:pt x="0" y="16186"/>
                    <a:pt x="16186" y="0"/>
                    <a:pt x="36153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30027" cy="1851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725749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019953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58635" y="2753251"/>
            <a:ext cx="14948308" cy="6406179"/>
          </a:xfrm>
          <a:custGeom>
            <a:avLst/>
            <a:gdLst/>
            <a:ahLst/>
            <a:cxnLst/>
            <a:rect l="l" t="t" r="r" b="b"/>
            <a:pathLst>
              <a:path w="14948308" h="6406179">
                <a:moveTo>
                  <a:pt x="0" y="0"/>
                </a:moveTo>
                <a:lnTo>
                  <a:pt x="14948308" y="0"/>
                </a:lnTo>
                <a:lnTo>
                  <a:pt x="14948308" y="6406179"/>
                </a:lnTo>
                <a:lnTo>
                  <a:pt x="0" y="6406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64" r="-3564" b="-406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82051" y="1753597"/>
            <a:ext cx="8590094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SPLITTING FARM LOCATION BY DELIMETER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419" y="1450692"/>
            <a:ext cx="16586881" cy="8291207"/>
            <a:chOff x="0" y="0"/>
            <a:chExt cx="4368561" cy="2183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68561" cy="2183692"/>
            </a:xfrm>
            <a:custGeom>
              <a:avLst/>
              <a:gdLst/>
              <a:ahLst/>
              <a:cxnLst/>
              <a:rect l="l" t="t" r="r" b="b"/>
              <a:pathLst>
                <a:path w="4368561" h="2183692">
                  <a:moveTo>
                    <a:pt x="43408" y="0"/>
                  </a:moveTo>
                  <a:lnTo>
                    <a:pt x="4325153" y="0"/>
                  </a:lnTo>
                  <a:cubicBezTo>
                    <a:pt x="4336666" y="0"/>
                    <a:pt x="4347707" y="4573"/>
                    <a:pt x="4355847" y="12714"/>
                  </a:cubicBezTo>
                  <a:cubicBezTo>
                    <a:pt x="4363988" y="20854"/>
                    <a:pt x="4368561" y="31895"/>
                    <a:pt x="4368561" y="43408"/>
                  </a:cubicBezTo>
                  <a:lnTo>
                    <a:pt x="4368561" y="2140285"/>
                  </a:lnTo>
                  <a:cubicBezTo>
                    <a:pt x="4368561" y="2151797"/>
                    <a:pt x="4363988" y="2162838"/>
                    <a:pt x="4355847" y="2170979"/>
                  </a:cubicBezTo>
                  <a:cubicBezTo>
                    <a:pt x="4347707" y="2179119"/>
                    <a:pt x="4336666" y="2183692"/>
                    <a:pt x="4325153" y="2183692"/>
                  </a:cubicBezTo>
                  <a:lnTo>
                    <a:pt x="43408" y="2183692"/>
                  </a:lnTo>
                  <a:cubicBezTo>
                    <a:pt x="31895" y="2183692"/>
                    <a:pt x="20854" y="2179119"/>
                    <a:pt x="12714" y="2170979"/>
                  </a:cubicBezTo>
                  <a:cubicBezTo>
                    <a:pt x="4573" y="2162838"/>
                    <a:pt x="0" y="2151797"/>
                    <a:pt x="0" y="2140285"/>
                  </a:cubicBezTo>
                  <a:lnTo>
                    <a:pt x="0" y="43408"/>
                  </a:lnTo>
                  <a:cubicBezTo>
                    <a:pt x="0" y="31895"/>
                    <a:pt x="4573" y="20854"/>
                    <a:pt x="12714" y="12714"/>
                  </a:cubicBezTo>
                  <a:cubicBezTo>
                    <a:pt x="20854" y="4573"/>
                    <a:pt x="31895" y="0"/>
                    <a:pt x="4340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68561" cy="2231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348" y="2531695"/>
            <a:ext cx="16060883" cy="6849292"/>
            <a:chOff x="0" y="0"/>
            <a:chExt cx="4230027" cy="1803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30027" cy="1803929"/>
            </a:xfrm>
            <a:custGeom>
              <a:avLst/>
              <a:gdLst/>
              <a:ahLst/>
              <a:cxnLst/>
              <a:rect l="l" t="t" r="r" b="b"/>
              <a:pathLst>
                <a:path w="4230027" h="1803929">
                  <a:moveTo>
                    <a:pt x="36153" y="0"/>
                  </a:moveTo>
                  <a:lnTo>
                    <a:pt x="4193874" y="0"/>
                  </a:lnTo>
                  <a:cubicBezTo>
                    <a:pt x="4213840" y="0"/>
                    <a:pt x="4230027" y="16186"/>
                    <a:pt x="4230027" y="36153"/>
                  </a:cubicBezTo>
                  <a:lnTo>
                    <a:pt x="4230027" y="1767776"/>
                  </a:lnTo>
                  <a:cubicBezTo>
                    <a:pt x="4230027" y="1777364"/>
                    <a:pt x="4226218" y="1786560"/>
                    <a:pt x="4219438" y="1793340"/>
                  </a:cubicBezTo>
                  <a:cubicBezTo>
                    <a:pt x="4212658" y="1800120"/>
                    <a:pt x="4203462" y="1803929"/>
                    <a:pt x="4193874" y="1803929"/>
                  </a:cubicBezTo>
                  <a:lnTo>
                    <a:pt x="36153" y="1803929"/>
                  </a:lnTo>
                  <a:cubicBezTo>
                    <a:pt x="16186" y="1803929"/>
                    <a:pt x="0" y="1787743"/>
                    <a:pt x="0" y="1767776"/>
                  </a:cubicBezTo>
                  <a:lnTo>
                    <a:pt x="0" y="36153"/>
                  </a:lnTo>
                  <a:cubicBezTo>
                    <a:pt x="0" y="16186"/>
                    <a:pt x="16186" y="0"/>
                    <a:pt x="36153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30027" cy="1851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12221" y="969026"/>
            <a:ext cx="1278713" cy="1248344"/>
          </a:xfrm>
          <a:custGeom>
            <a:avLst/>
            <a:gdLst/>
            <a:ahLst/>
            <a:cxnLst/>
            <a:rect l="l" t="t" r="r" b="b"/>
            <a:pathLst>
              <a:path w="1278713" h="1248344">
                <a:moveTo>
                  <a:pt x="0" y="0"/>
                </a:moveTo>
                <a:lnTo>
                  <a:pt x="1278714" y="0"/>
                </a:lnTo>
                <a:lnTo>
                  <a:pt x="1278714" y="1248344"/>
                </a:lnTo>
                <a:lnTo>
                  <a:pt x="0" y="12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17247498" y="9589338"/>
            <a:ext cx="714635" cy="697662"/>
          </a:xfrm>
          <a:custGeom>
            <a:avLst/>
            <a:gdLst/>
            <a:ahLst/>
            <a:cxnLst/>
            <a:rect l="l" t="t" r="r" b="b"/>
            <a:pathLst>
              <a:path w="714635" h="697662">
                <a:moveTo>
                  <a:pt x="714635" y="0"/>
                </a:moveTo>
                <a:lnTo>
                  <a:pt x="0" y="0"/>
                </a:lnTo>
                <a:lnTo>
                  <a:pt x="0" y="697662"/>
                </a:lnTo>
                <a:lnTo>
                  <a:pt x="714635" y="697662"/>
                </a:lnTo>
                <a:lnTo>
                  <a:pt x="7146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725749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019953" y="1889790"/>
            <a:ext cx="727446" cy="181862"/>
          </a:xfrm>
          <a:custGeom>
            <a:avLst/>
            <a:gdLst/>
            <a:ahLst/>
            <a:cxnLst/>
            <a:rect l="l" t="t" r="r" b="b"/>
            <a:pathLst>
              <a:path w="727446" h="181862">
                <a:moveTo>
                  <a:pt x="0" y="0"/>
                </a:moveTo>
                <a:lnTo>
                  <a:pt x="727446" y="0"/>
                </a:lnTo>
                <a:lnTo>
                  <a:pt x="727446" y="181862"/>
                </a:lnTo>
                <a:lnTo>
                  <a:pt x="0" y="18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82663" y="2704267"/>
            <a:ext cx="14966392" cy="6504147"/>
          </a:xfrm>
          <a:custGeom>
            <a:avLst/>
            <a:gdLst/>
            <a:ahLst/>
            <a:cxnLst/>
            <a:rect l="l" t="t" r="r" b="b"/>
            <a:pathLst>
              <a:path w="14966392" h="6504147">
                <a:moveTo>
                  <a:pt x="0" y="0"/>
                </a:moveTo>
                <a:lnTo>
                  <a:pt x="14966392" y="0"/>
                </a:lnTo>
                <a:lnTo>
                  <a:pt x="14966392" y="6504147"/>
                </a:lnTo>
                <a:lnTo>
                  <a:pt x="0" y="6504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6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  <a:ea typeface="Noto Sans"/>
                <a:cs typeface="Noto Sans"/>
                <a:sym typeface="Noto Sans"/>
              </a:rPr>
              <a:t>Page 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48953" y="1753597"/>
            <a:ext cx="8590094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b="1" spc="-54">
                <a:solidFill>
                  <a:srgbClr val="2628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EXTRACTING DAY, YEAR AND QUARTAR FROM DATE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Office PowerPoint</Application>
  <PresentationFormat>Custom</PresentationFormat>
  <Paragraphs>145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Noto Sans Bold</vt:lpstr>
      <vt:lpstr>Arial</vt:lpstr>
      <vt:lpstr>TT Bluescreens</vt:lpstr>
      <vt:lpstr>Calibri</vt:lpstr>
      <vt:lpstr>Noto Sans</vt:lpstr>
      <vt:lpstr>TT Bluescreens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Yellow &amp; Green Minimalist Agrifarm Company Profile Presentation</dc:title>
  <cp:lastModifiedBy>Hajar Tokka</cp:lastModifiedBy>
  <cp:revision>2</cp:revision>
  <dcterms:created xsi:type="dcterms:W3CDTF">2006-08-16T00:00:00Z</dcterms:created>
  <dcterms:modified xsi:type="dcterms:W3CDTF">2024-10-05T15:11:03Z</dcterms:modified>
  <dc:identifier>DAGSsn47iJk</dc:identifier>
</cp:coreProperties>
</file>